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9144000"/>
  <p:notesSz cx="7010400" cy="9296400"/>
  <p:embeddedFontLst>
    <p:embeddedFont>
      <p:font typeface="Roboto"/>
      <p:regular r:id="rId28"/>
      <p:bold r:id="rId29"/>
      <p:italic r:id="rId30"/>
      <p:boldItalic r:id="rId31"/>
    </p:embeddedFont>
    <p:embeddedFont>
      <p:font typeface="Candara"/>
      <p:regular r:id="rId32"/>
      <p:bold r:id="rId33"/>
      <p:italic r:id="rId34"/>
      <p:boldItalic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15">
          <p15:clr>
            <a:srgbClr val="A4A3A4"/>
          </p15:clr>
        </p15:guide>
        <p15:guide id="2" pos="2880">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29114E-275D-48E2-BDB8-05F5E7B76B0A}">
  <a:tblStyle styleId="{B029114E-275D-48E2-BDB8-05F5E7B76B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15" orient="horz"/>
        <p:guide pos="2880"/>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Candara-bold.fntdata"/><Relationship Id="rId10" Type="http://schemas.openxmlformats.org/officeDocument/2006/relationships/slide" Target="slides/slide4.xml"/><Relationship Id="rId32" Type="http://schemas.openxmlformats.org/officeDocument/2006/relationships/font" Target="fonts/Candara-regular.fntdata"/><Relationship Id="rId13" Type="http://schemas.openxmlformats.org/officeDocument/2006/relationships/slide" Target="slides/slide7.xml"/><Relationship Id="rId35" Type="http://schemas.openxmlformats.org/officeDocument/2006/relationships/font" Target="fonts/Candara-boldItalic.fntdata"/><Relationship Id="rId12" Type="http://schemas.openxmlformats.org/officeDocument/2006/relationships/slide" Target="slides/slide6.xml"/><Relationship Id="rId34" Type="http://schemas.openxmlformats.org/officeDocument/2006/relationships/font" Target="fonts/Candara-italic.fntdata"/><Relationship Id="rId15" Type="http://schemas.openxmlformats.org/officeDocument/2006/relationships/slide" Target="slides/slide9.xml"/><Relationship Id="rId37" Type="http://schemas.openxmlformats.org/officeDocument/2006/relationships/font" Target="fonts/Merriweather-bold.fntdata"/><Relationship Id="rId14" Type="http://schemas.openxmlformats.org/officeDocument/2006/relationships/slide" Target="slides/slide8.xml"/><Relationship Id="rId36" Type="http://schemas.openxmlformats.org/officeDocument/2006/relationships/font" Target="fonts/Merriweather-regular.fntdata"/><Relationship Id="rId17" Type="http://schemas.openxmlformats.org/officeDocument/2006/relationships/slide" Target="slides/slide11.xml"/><Relationship Id="rId39" Type="http://schemas.openxmlformats.org/officeDocument/2006/relationships/font" Target="fonts/Merriweather-boldItalic.fntdata"/><Relationship Id="rId16" Type="http://schemas.openxmlformats.org/officeDocument/2006/relationships/slide" Target="slides/slide10.xml"/><Relationship Id="rId38" Type="http://schemas.openxmlformats.org/officeDocument/2006/relationships/font" Target="fonts/Merriweather-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4820"/>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2560" y="0"/>
            <a:ext cx="3037840" cy="464820"/>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1580"/>
            <a:ext cx="3037840" cy="464820"/>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
        <p:nvSpPr>
          <p:cNvPr id="78" name="Google Shape;78;p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p1: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just">
              <a:lnSpc>
                <a:spcPct val="115000"/>
              </a:lnSpc>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37ec9a3ac_1_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37ec9a3ac_1_0: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The first step is to use patch embedding to split the image into </a:t>
            </a:r>
            <a:r>
              <a:rPr lang="en-US"/>
              <a:t>multiple</a:t>
            </a:r>
            <a:r>
              <a:rPr lang="en-US"/>
              <a:t> patches. Our </a:t>
            </a:r>
            <a:r>
              <a:rPr lang="en-US"/>
              <a:t>approach</a:t>
            </a:r>
            <a:r>
              <a:rPr lang="en-US"/>
              <a:t> is to use a single convolution with kernel size p, stride p, and h output channels, followed by a non-linearity. which turns a n * n image into features of shape h × n/p × n/p. Each convolution operation is followed by a GELU activation and post-activation batch norm.</a:t>
            </a:r>
            <a:endParaRPr/>
          </a:p>
        </p:txBody>
      </p:sp>
      <p:sp>
        <p:nvSpPr>
          <p:cNvPr id="162" name="Google Shape;162;g1437ec9a3ac_1_0: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437ec9a3ac_1_2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437ec9a3ac_1_21: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There are two part that together become the convmixer block. The first part is the depthwise convolution which is a grouped convolution with groups equal to the number of channels h. We use a skip connection to perform an addition between the residual function of previous operation and the layer input. This is then feed into the the second part, a pointwise convolution with kernel size 1*1. This block will loop x times where the x is determined by the depth.</a:t>
            </a:r>
            <a:endParaRPr/>
          </a:p>
        </p:txBody>
      </p:sp>
      <p:sp>
        <p:nvSpPr>
          <p:cNvPr id="173" name="Google Shape;173;g1437ec9a3ac_1_21: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37ec9a3ac_1_4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37ec9a3ac_1_46: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Finally, we use a </a:t>
            </a:r>
            <a:r>
              <a:rPr lang="en-US"/>
              <a:t>global</a:t>
            </a:r>
            <a:r>
              <a:rPr lang="en-US"/>
              <a:t> average pooling to flatten the feature into a feature vector of size h, a dropout that prevent overfitting, and lastly we have </a:t>
            </a:r>
            <a:r>
              <a:rPr lang="en-US"/>
              <a:t>the softmax classifier to make the inference. </a:t>
            </a:r>
            <a:endParaRPr/>
          </a:p>
        </p:txBody>
      </p:sp>
      <p:sp>
        <p:nvSpPr>
          <p:cNvPr id="183" name="Google Shape;183;g1437ec9a3ac_1_46: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437ec9a3ac_1_6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437ec9a3ac_1_61: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There are four key parameters of this model.</a:t>
            </a:r>
            <a:endParaRPr/>
          </a:p>
        </p:txBody>
      </p:sp>
      <p:sp>
        <p:nvSpPr>
          <p:cNvPr id="193" name="Google Shape;193;g1437ec9a3ac_1_61: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5: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0" name="Google Shape;200;p5: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The feature of this architecture is it uses isotropic architecture </a:t>
            </a:r>
            <a:r>
              <a:rPr lang="en-US"/>
              <a:t>similar</a:t>
            </a:r>
            <a:r>
              <a:rPr lang="en-US"/>
              <a:t> to transformer, which has same resolutions and number of channel in each layer. It also utilize patches </a:t>
            </a:r>
            <a:r>
              <a:rPr lang="en-US"/>
              <a:t>inspired</a:t>
            </a:r>
            <a:r>
              <a:rPr lang="en-US"/>
              <a:t> by vit(Vision Transformer). Lastly it uses convolutional layer instead of transformer to process the image. In summary, this model has </a:t>
            </a:r>
            <a:r>
              <a:rPr lang="en-US"/>
              <a:t>a patch embedding stage followed by isotropically repeated convolutional blocks.</a:t>
            </a:r>
            <a:endParaRPr/>
          </a:p>
        </p:txBody>
      </p:sp>
      <p:sp>
        <p:nvSpPr>
          <p:cNvPr id="201" name="Google Shape;201;p5: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207" name="Google Shape;207;p8: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7: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216" name="Google Shape;216;p7: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225" name="Google Shape;225;p9: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0: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235" name="Google Shape;235;p10: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42d35a53ef_0_3: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42d35a53ef_0_3: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246" name="Google Shape;246;g142d35a53ef_0_3: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437ec9a3ac_0_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 name="Google Shape;86;g1437ec9a3ac_0_0:notes"/>
          <p:cNvSpPr txBox="1"/>
          <p:nvPr>
            <p:ph idx="1" type="body"/>
          </p:nvPr>
        </p:nvSpPr>
        <p:spPr>
          <a:xfrm>
            <a:off x="934720" y="4415790"/>
            <a:ext cx="5141100" cy="4183500"/>
          </a:xfrm>
          <a:prstGeom prst="rect">
            <a:avLst/>
          </a:prstGeom>
          <a:noFill/>
          <a:ln>
            <a:noFill/>
          </a:ln>
        </p:spPr>
        <p:txBody>
          <a:bodyPr anchorCtr="0" anchor="t" bIns="46575" lIns="93175" spcFirstLastPara="1" rIns="93175" wrap="square" tIns="46575">
            <a:noAutofit/>
          </a:bodyPr>
          <a:lstStyle/>
          <a:p>
            <a:pPr indent="0" lvl="0" marL="0" rtl="0" algn="just">
              <a:lnSpc>
                <a:spcPct val="115000"/>
              </a:lnSpc>
              <a:spcBef>
                <a:spcPts val="0"/>
              </a:spcBef>
              <a:spcAft>
                <a:spcPts val="0"/>
              </a:spcAft>
              <a:buSzPts val="1100"/>
              <a:buNone/>
            </a:pPr>
            <a:r>
              <a:rPr lang="en-US">
                <a:latin typeface="Calibri"/>
                <a:ea typeface="Calibri"/>
                <a:cs typeface="Calibri"/>
                <a:sym typeface="Calibri"/>
              </a:rPr>
              <a:t>We all know that the convolutional neural network such as ResNet has been the dominant architecture in computer vision for a few years. However, recent experiments have shown that a challenger from the natural language processing which we learnt in lecture 16, can perform even better than the ResNet in some situations. It is named as vision transformer, which is also a transformer-based model.</a:t>
            </a:r>
            <a:endParaRPr>
              <a:latin typeface="Calibri"/>
              <a:ea typeface="Calibri"/>
              <a:cs typeface="Calibri"/>
              <a:sym typeface="Calibri"/>
            </a:endParaRPr>
          </a:p>
          <a:p>
            <a:pPr indent="0" lvl="0" marL="0" rtl="0" algn="just">
              <a:lnSpc>
                <a:spcPct val="115000"/>
              </a:lnSpc>
              <a:spcBef>
                <a:spcPts val="0"/>
              </a:spcBef>
              <a:spcAft>
                <a:spcPts val="0"/>
              </a:spcAft>
              <a:buSzPts val="1100"/>
              <a:buNone/>
            </a:pPr>
            <a:r>
              <a:rPr lang="en-US">
                <a:latin typeface="Calibri"/>
                <a:ea typeface="Calibri"/>
                <a:cs typeface="Calibri"/>
                <a:sym typeface="Calibri"/>
              </a:rPr>
              <a:t>If we research further, we should ask why. Why could a player from another field can challenge the ResNet? To answer this question, we should figure out what makes it so powerful.</a:t>
            </a:r>
            <a:endParaRPr>
              <a:latin typeface="Calibri"/>
              <a:ea typeface="Calibri"/>
              <a:cs typeface="Calibri"/>
              <a:sym typeface="Calibri"/>
            </a:endParaRPr>
          </a:p>
          <a:p>
            <a:pPr indent="0" lvl="0" marL="0" rtl="0" algn="just">
              <a:lnSpc>
                <a:spcPct val="115000"/>
              </a:lnSpc>
              <a:spcBef>
                <a:spcPts val="0"/>
              </a:spcBef>
              <a:spcAft>
                <a:spcPts val="0"/>
              </a:spcAft>
              <a:buSzPts val="1100"/>
              <a:buNone/>
            </a:pPr>
            <a:r>
              <a:rPr lang="en-US">
                <a:latin typeface="Calibri"/>
                <a:ea typeface="Calibri"/>
                <a:cs typeface="Calibri"/>
                <a:sym typeface="Calibri"/>
              </a:rPr>
              <a:t>Then, can we design a more efficient neural network for image classification? The answer is yes. That is the ConvMixer, and we will discuss later.</a:t>
            </a:r>
            <a:endParaRPr>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t/>
            </a:r>
            <a:endParaRPr/>
          </a:p>
        </p:txBody>
      </p:sp>
      <p:sp>
        <p:nvSpPr>
          <p:cNvPr id="87" name="Google Shape;87;g1437ec9a3ac_0_0:notes"/>
          <p:cNvSpPr txBox="1"/>
          <p:nvPr>
            <p:ph idx="12" type="sldNum"/>
          </p:nvPr>
        </p:nvSpPr>
        <p:spPr>
          <a:xfrm>
            <a:off x="3972560" y="8831580"/>
            <a:ext cx="3037800" cy="46470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1: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253" name="Google Shape;253;p1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2" name="Google Shape;262;p12: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63" name="Google Shape;263;p12: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 name="Google Shape;97;p3: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just">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First, we should understand the components and the features of ViT.</a:t>
            </a:r>
            <a:endParaRPr>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The paper raised a good question.</a:t>
            </a:r>
            <a:endParaRPr>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Is the performance of ViT due to the inherently powerful Transformer architecture or due to using patches as the input representation? We can consider the ViT as the combination of two big ideas. The first is using patches as the input representation. The second is the architecture it uses.</a:t>
            </a:r>
            <a:endParaRPr>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The second goal is the implementation of the ConvMixer.  Because of the similarities to ViT in some aspects such as using patches as the input. We can modify the prototype ViT code simply by replacing the architecture with the new network. Meanwhile, we can keep other sections such as hyperparameters, datasets, training, and compiling strategy. Therefore, we can get two different neural networks. The previous question can be reduced to the question that which model is better?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98" name="Google Shape;98;p3: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452cc8ae93_0_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452cc8ae93_0_0: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These are the two paper we used. The first explains the vision transformer in details. The second explains the structures of the ConvMixer. We used both cifar10 and cifar100 datasets. Cifar10 has 10 classes and Cifar100 has 100 classes. Each image has 32 * 32 pixels.</a:t>
            </a:r>
            <a:endParaRPr/>
          </a:p>
        </p:txBody>
      </p:sp>
      <p:sp>
        <p:nvSpPr>
          <p:cNvPr id="108" name="Google Shape;108;g1452cc8ae93_0_0: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As we can see, this animation shows how Vision Transformer works. There are three steps. First, the image is divided into many patches. Each patch will be linearly projected. Next comes with the transformer encoder. The last part is the multiple layer perceptron head, which is designed to output the final class.</a:t>
            </a:r>
            <a:endParaRPr>
              <a:latin typeface="Calibri"/>
              <a:ea typeface="Calibri"/>
              <a:cs typeface="Calibri"/>
              <a:sym typeface="Calibri"/>
            </a:endParaRPr>
          </a:p>
          <a:p>
            <a:pPr indent="0" lvl="0" marL="0" rtl="0" algn="l">
              <a:spcBef>
                <a:spcPts val="360"/>
              </a:spcBef>
              <a:spcAft>
                <a:spcPts val="0"/>
              </a:spcAft>
              <a:buNone/>
            </a:pPr>
            <a:r>
              <a:t/>
            </a:r>
            <a:endParaRPr/>
          </a:p>
        </p:txBody>
      </p:sp>
      <p:sp>
        <p:nvSpPr>
          <p:cNvPr id="115" name="Google Shape;115;p4: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437ec9a3ac_0_1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437ec9a3ac_0_11: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Using patches is an important idea in our research. As can be seen here, by using a convolutional layer, the initial image has been divided into several patches. The kernel size and the stride are the same as the patch size. Then, we can map each patch to one-dimensional vector, which is named as token. Also, it is concatenated with another class token for classification. The position embedding is the same as position encoding in the natural language processing. It can mark the position of a token in the sequence.</a:t>
            </a:r>
            <a:endParaRPr>
              <a:latin typeface="Calibri"/>
              <a:ea typeface="Calibri"/>
              <a:cs typeface="Calibri"/>
              <a:sym typeface="Calibri"/>
            </a:endParaRPr>
          </a:p>
          <a:p>
            <a:pPr indent="0" lvl="0" marL="0" rtl="0" algn="l">
              <a:spcBef>
                <a:spcPts val="360"/>
              </a:spcBef>
              <a:spcAft>
                <a:spcPts val="0"/>
              </a:spcAft>
              <a:buNone/>
            </a:pPr>
            <a:r>
              <a:t/>
            </a:r>
            <a:endParaRPr/>
          </a:p>
        </p:txBody>
      </p:sp>
      <p:sp>
        <p:nvSpPr>
          <p:cNvPr id="125" name="Google Shape;125;g1437ec9a3ac_0_11: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437ec9a3ac_0_1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437ec9a3ac_0_18: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This is the detailed flow chart of the vision transformer. We just showed the patch embedding. The encoder block iterates for a few times. Here is the detailed structure of the encoder block. Multi-head attention is an important mechanism. It can divide the model into multiple heads to create multiple subspaces so that the model can focus on different aspects of the information. It is great, but the computing cost is expensive. Then, it goes to the MLP block, which consists of multiple layers with dropout and gelu function. We only want to keep the patch embedding and replace other parts with the convolution Mixer network.</a:t>
            </a:r>
            <a:endParaRPr>
              <a:latin typeface="Calibri"/>
              <a:ea typeface="Calibri"/>
              <a:cs typeface="Calibri"/>
              <a:sym typeface="Calibri"/>
            </a:endParaRPr>
          </a:p>
          <a:p>
            <a:pPr indent="0" lvl="0" marL="0" rtl="0" algn="l">
              <a:spcBef>
                <a:spcPts val="360"/>
              </a:spcBef>
              <a:spcAft>
                <a:spcPts val="0"/>
              </a:spcAft>
              <a:buNone/>
            </a:pPr>
            <a:r>
              <a:t/>
            </a:r>
            <a:endParaRPr/>
          </a:p>
        </p:txBody>
      </p:sp>
      <p:sp>
        <p:nvSpPr>
          <p:cNvPr id="134" name="Google Shape;134;g1437ec9a3ac_0_18: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437ec9a3ac_0_2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437ec9a3ac_0_26: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That design makes the vision transformer extremely powerful. However, there also exist some limitations. We noticed that all results with high accuracy in the paper pre-trained first. For example, some datasets from Google. Also, because of the multi-head attention, the complexity is large, proportional to the square of tokens. According to the paper, the excellent performance of the vision transformer becomes obvious only when using larger dataset. Last, this model uses many parameters. Therefore, the vision transformer is time-consuming. This is also the reason why we did not want to implement this model. Instead, we want to figure out a more efficient neural network.</a:t>
            </a:r>
            <a:endParaRPr>
              <a:latin typeface="Calibri"/>
              <a:ea typeface="Calibri"/>
              <a:cs typeface="Calibri"/>
              <a:sym typeface="Calibri"/>
            </a:endParaRPr>
          </a:p>
          <a:p>
            <a:pPr indent="0" lvl="0" marL="0" rtl="0" algn="l">
              <a:spcBef>
                <a:spcPts val="360"/>
              </a:spcBef>
              <a:spcAft>
                <a:spcPts val="0"/>
              </a:spcAft>
              <a:buNone/>
            </a:pPr>
            <a:r>
              <a:t/>
            </a:r>
            <a:endParaRPr/>
          </a:p>
        </p:txBody>
      </p:sp>
      <p:sp>
        <p:nvSpPr>
          <p:cNvPr id="143" name="Google Shape;143;g1437ec9a3ac_0_26: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0" name="Google Shape;150;p6: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1" name="Google Shape;151;p6: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p:nvPr/>
        </p:nvSpPr>
        <p:spPr>
          <a:xfrm>
            <a:off x="-125" y="0"/>
            <a:ext cx="9144250"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5" name="Google Shape;15;p2"/>
          <p:cNvSpPr txBox="1"/>
          <p:nvPr>
            <p:ph type="ctrTitle"/>
          </p:nvPr>
        </p:nvSpPr>
        <p:spPr>
          <a:xfrm>
            <a:off x="311700" y="719633"/>
            <a:ext cx="8520600" cy="17100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6" name="Google Shape;16;p2"/>
          <p:cNvSpPr txBox="1"/>
          <p:nvPr>
            <p:ph idx="1" type="subTitle"/>
          </p:nvPr>
        </p:nvSpPr>
        <p:spPr>
          <a:xfrm>
            <a:off x="311700" y="2504747"/>
            <a:ext cx="4242600" cy="984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7" name="Google Shape;17;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8" name="Shape 58"/>
        <p:cNvGrpSpPr/>
        <p:nvPr/>
      </p:nvGrpSpPr>
      <p:grpSpPr>
        <a:xfrm>
          <a:off x="0" y="0"/>
          <a:ext cx="0" cy="0"/>
          <a:chOff x="0" y="0"/>
          <a:chExt cx="0" cy="0"/>
        </a:xfrm>
      </p:grpSpPr>
      <p:sp>
        <p:nvSpPr>
          <p:cNvPr id="59" name="Google Shape;59;p11"/>
          <p:cNvSpPr txBox="1"/>
          <p:nvPr>
            <p:ph hasCustomPrompt="1" type="title"/>
          </p:nvPr>
        </p:nvSpPr>
        <p:spPr>
          <a:xfrm>
            <a:off x="311750" y="1108233"/>
            <a:ext cx="5334900" cy="16596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60" name="Google Shape;60;p11"/>
          <p:cNvSpPr txBox="1"/>
          <p:nvPr>
            <p:ph idx="1" type="body"/>
          </p:nvPr>
        </p:nvSpPr>
        <p:spPr>
          <a:xfrm>
            <a:off x="311700" y="2828567"/>
            <a:ext cx="5334900" cy="1256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61" name="Google Shape;61;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3"/>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66" name="Google Shape;66;p13"/>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67" name="Google Shape;67;p13"/>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13"/>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3"/>
          <p:cNvSpPr txBox="1"/>
          <p:nvPr>
            <p:ph idx="12" type="sldNum"/>
          </p:nvPr>
        </p:nvSpPr>
        <p:spPr>
          <a:xfrm>
            <a:off x="8289925" y="0"/>
            <a:ext cx="854100" cy="304800"/>
          </a:xfrm>
          <a:prstGeom prst="rect">
            <a:avLst/>
          </a:prstGeom>
          <a:noFill/>
          <a:ln>
            <a:noFill/>
          </a:ln>
        </p:spPr>
        <p:txBody>
          <a:bodyPr anchorCtr="0" anchor="ctr" bIns="45700" lIns="0" spcFirstLastPara="1" rIns="0" wrap="square" tIns="45700">
            <a:normAutofit/>
          </a:bodyPr>
          <a:lstStyle>
            <a:lvl1pPr indent="0" lvl="0" marL="0" rtl="0" algn="l">
              <a:spcBef>
                <a:spcPts val="0"/>
              </a:spcBef>
              <a:spcAft>
                <a:spcPts val="0"/>
              </a:spcAft>
              <a:buNone/>
              <a:defRPr sz="1200">
                <a:solidFill>
                  <a:srgbClr val="CCCCCC"/>
                </a:solidFill>
                <a:latin typeface="Arial"/>
                <a:ea typeface="Arial"/>
                <a:cs typeface="Arial"/>
                <a:sym typeface="Arial"/>
              </a:defRPr>
            </a:lvl1pPr>
            <a:lvl2pPr indent="0" lvl="1" marL="0" rtl="0" algn="l">
              <a:spcBef>
                <a:spcPts val="0"/>
              </a:spcBef>
              <a:spcAft>
                <a:spcPts val="0"/>
              </a:spcAft>
              <a:buNone/>
              <a:defRPr sz="1200">
                <a:solidFill>
                  <a:srgbClr val="CCCCCC"/>
                </a:solidFill>
                <a:latin typeface="Arial"/>
                <a:ea typeface="Arial"/>
                <a:cs typeface="Arial"/>
                <a:sym typeface="Arial"/>
              </a:defRPr>
            </a:lvl2pPr>
            <a:lvl3pPr indent="0" lvl="2" marL="0" rtl="0" algn="l">
              <a:spcBef>
                <a:spcPts val="0"/>
              </a:spcBef>
              <a:spcAft>
                <a:spcPts val="0"/>
              </a:spcAft>
              <a:buNone/>
              <a:defRPr sz="1200">
                <a:solidFill>
                  <a:srgbClr val="CCCCCC"/>
                </a:solidFill>
                <a:latin typeface="Arial"/>
                <a:ea typeface="Arial"/>
                <a:cs typeface="Arial"/>
                <a:sym typeface="Arial"/>
              </a:defRPr>
            </a:lvl3pPr>
            <a:lvl4pPr indent="0" lvl="3" marL="0" rtl="0" algn="l">
              <a:spcBef>
                <a:spcPts val="0"/>
              </a:spcBef>
              <a:spcAft>
                <a:spcPts val="0"/>
              </a:spcAft>
              <a:buNone/>
              <a:defRPr sz="1200">
                <a:solidFill>
                  <a:srgbClr val="CCCCCC"/>
                </a:solidFill>
                <a:latin typeface="Arial"/>
                <a:ea typeface="Arial"/>
                <a:cs typeface="Arial"/>
                <a:sym typeface="Arial"/>
              </a:defRPr>
            </a:lvl4pPr>
            <a:lvl5pPr indent="0" lvl="4" marL="0" rtl="0" algn="l">
              <a:spcBef>
                <a:spcPts val="0"/>
              </a:spcBef>
              <a:spcAft>
                <a:spcPts val="0"/>
              </a:spcAft>
              <a:buNone/>
              <a:defRPr sz="1200">
                <a:solidFill>
                  <a:srgbClr val="CCCCCC"/>
                </a:solidFill>
                <a:latin typeface="Arial"/>
                <a:ea typeface="Arial"/>
                <a:cs typeface="Arial"/>
                <a:sym typeface="Arial"/>
              </a:defRPr>
            </a:lvl5pPr>
            <a:lvl6pPr indent="0" lvl="5" marL="0" rtl="0" algn="l">
              <a:spcBef>
                <a:spcPts val="0"/>
              </a:spcBef>
              <a:spcAft>
                <a:spcPts val="0"/>
              </a:spcAft>
              <a:buNone/>
              <a:defRPr sz="1200">
                <a:solidFill>
                  <a:srgbClr val="CCCCCC"/>
                </a:solidFill>
                <a:latin typeface="Arial"/>
                <a:ea typeface="Arial"/>
                <a:cs typeface="Arial"/>
                <a:sym typeface="Arial"/>
              </a:defRPr>
            </a:lvl6pPr>
            <a:lvl7pPr indent="0" lvl="6" marL="0" rtl="0" algn="l">
              <a:spcBef>
                <a:spcPts val="0"/>
              </a:spcBef>
              <a:spcAft>
                <a:spcPts val="0"/>
              </a:spcAft>
              <a:buNone/>
              <a:defRPr sz="1200">
                <a:solidFill>
                  <a:srgbClr val="CCCCCC"/>
                </a:solidFill>
                <a:latin typeface="Arial"/>
                <a:ea typeface="Arial"/>
                <a:cs typeface="Arial"/>
                <a:sym typeface="Arial"/>
              </a:defRPr>
            </a:lvl7pPr>
            <a:lvl8pPr indent="0" lvl="7" marL="0" rtl="0" algn="l">
              <a:spcBef>
                <a:spcPts val="0"/>
              </a:spcBef>
              <a:spcAft>
                <a:spcPts val="0"/>
              </a:spcAft>
              <a:buNone/>
              <a:defRPr sz="1200">
                <a:solidFill>
                  <a:srgbClr val="CCCCCC"/>
                </a:solidFill>
                <a:latin typeface="Arial"/>
                <a:ea typeface="Arial"/>
                <a:cs typeface="Arial"/>
                <a:sym typeface="Arial"/>
              </a:defRPr>
            </a:lvl8pPr>
            <a:lvl9pPr indent="0" lvl="8" marL="0" rtl="0" algn="l">
              <a:spcBef>
                <a:spcPts val="0"/>
              </a:spcBef>
              <a:spcAft>
                <a:spcPts val="0"/>
              </a:spcAft>
              <a:buNone/>
              <a:defRPr sz="1200">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0" name="Shape 70"/>
        <p:cNvGrpSpPr/>
        <p:nvPr/>
      </p:nvGrpSpPr>
      <p:grpSpPr>
        <a:xfrm>
          <a:off x="0" y="0"/>
          <a:ext cx="0" cy="0"/>
          <a:chOff x="0" y="0"/>
          <a:chExt cx="0" cy="0"/>
        </a:xfrm>
      </p:grpSpPr>
      <p:sp>
        <p:nvSpPr>
          <p:cNvPr id="71" name="Google Shape;71;p14"/>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SzPts val="2800"/>
              <a:buNone/>
              <a:defRPr b="1" sz="4000" cap="none"/>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72" name="Google Shape;72;p14"/>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SzPts val="2000"/>
              <a:buNone/>
              <a:defRPr sz="2000"/>
            </a:lvl1pPr>
            <a:lvl2pPr indent="-228600" lvl="1" marL="914400" rtl="0" algn="l">
              <a:spcBef>
                <a:spcPts val="360"/>
              </a:spcBef>
              <a:spcAft>
                <a:spcPts val="0"/>
              </a:spcAft>
              <a:buSzPts val="1800"/>
              <a:buNone/>
              <a:defRPr sz="1800"/>
            </a:lvl2pPr>
            <a:lvl3pPr indent="-228600" lvl="2" marL="1371600" rtl="0" algn="l">
              <a:spcBef>
                <a:spcPts val="320"/>
              </a:spcBef>
              <a:spcAft>
                <a:spcPts val="0"/>
              </a:spcAft>
              <a:buSzPts val="1600"/>
              <a:buNone/>
              <a:defRPr sz="1600"/>
            </a:lvl3pPr>
            <a:lvl4pPr indent="-228600" lvl="3" marL="1828800" rtl="0" algn="l">
              <a:spcBef>
                <a:spcPts val="280"/>
              </a:spcBef>
              <a:spcAft>
                <a:spcPts val="0"/>
              </a:spcAft>
              <a:buSzPts val="1400"/>
              <a:buNone/>
              <a:defRPr sz="1400"/>
            </a:lvl4pPr>
            <a:lvl5pPr indent="-228600" lvl="4" marL="2286000" rtl="0" algn="l">
              <a:spcBef>
                <a:spcPts val="280"/>
              </a:spcBef>
              <a:spcAft>
                <a:spcPts val="0"/>
              </a:spcAft>
              <a:buSzPts val="1400"/>
              <a:buNone/>
              <a:defRPr sz="1400"/>
            </a:lvl5pPr>
            <a:lvl6pPr indent="-228600" lvl="5" marL="2743200" rtl="0" algn="l">
              <a:spcBef>
                <a:spcPts val="280"/>
              </a:spcBef>
              <a:spcAft>
                <a:spcPts val="0"/>
              </a:spcAft>
              <a:buSzPts val="1400"/>
              <a:buNone/>
              <a:defRPr sz="1400"/>
            </a:lvl6pPr>
            <a:lvl7pPr indent="-228600" lvl="6" marL="3200400" rtl="0" algn="l">
              <a:spcBef>
                <a:spcPts val="280"/>
              </a:spcBef>
              <a:spcAft>
                <a:spcPts val="0"/>
              </a:spcAft>
              <a:buSzPts val="1400"/>
              <a:buNone/>
              <a:defRPr sz="1400"/>
            </a:lvl7pPr>
            <a:lvl8pPr indent="-228600" lvl="7" marL="3657600" rtl="0" algn="l">
              <a:spcBef>
                <a:spcPts val="280"/>
              </a:spcBef>
              <a:spcAft>
                <a:spcPts val="0"/>
              </a:spcAft>
              <a:buSzPts val="1400"/>
              <a:buNone/>
              <a:defRPr sz="1400"/>
            </a:lvl8pPr>
            <a:lvl9pPr indent="-228600" lvl="8" marL="4114800" rtl="0" algn="l">
              <a:spcBef>
                <a:spcPts val="280"/>
              </a:spcBef>
              <a:spcAft>
                <a:spcPts val="0"/>
              </a:spcAft>
              <a:buSzPts val="1400"/>
              <a:buNone/>
              <a:defRPr sz="1400"/>
            </a:lvl9pPr>
          </a:lstStyle>
          <a:p/>
        </p:txBody>
      </p:sp>
      <p:sp>
        <p:nvSpPr>
          <p:cNvPr id="73" name="Google Shape;73;p14"/>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1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4"/>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4"/>
          <p:cNvSpPr txBox="1"/>
          <p:nvPr>
            <p:ph idx="12" type="sldNum"/>
          </p:nvPr>
        </p:nvSpPr>
        <p:spPr>
          <a:xfrm>
            <a:off x="8289925" y="0"/>
            <a:ext cx="854100" cy="304800"/>
          </a:xfrm>
          <a:prstGeom prst="rect">
            <a:avLst/>
          </a:prstGeom>
          <a:noFill/>
          <a:ln>
            <a:noFill/>
          </a:ln>
        </p:spPr>
        <p:txBody>
          <a:bodyPr anchorCtr="0" anchor="ctr" bIns="45700" lIns="0" spcFirstLastPara="1" rIns="0" wrap="square" tIns="45700">
            <a:normAutofit/>
          </a:bodyPr>
          <a:lstStyle>
            <a:lvl1pPr indent="0" lvl="0" marL="0" rtl="0" algn="l">
              <a:spcBef>
                <a:spcPts val="0"/>
              </a:spcBef>
              <a:spcAft>
                <a:spcPts val="0"/>
              </a:spcAft>
              <a:buNone/>
              <a:defRPr sz="1200">
                <a:solidFill>
                  <a:srgbClr val="CCCCCC"/>
                </a:solidFill>
                <a:latin typeface="Arial"/>
                <a:ea typeface="Arial"/>
                <a:cs typeface="Arial"/>
                <a:sym typeface="Arial"/>
              </a:defRPr>
            </a:lvl1pPr>
            <a:lvl2pPr indent="0" lvl="1" marL="0" rtl="0" algn="l">
              <a:spcBef>
                <a:spcPts val="0"/>
              </a:spcBef>
              <a:spcAft>
                <a:spcPts val="0"/>
              </a:spcAft>
              <a:buNone/>
              <a:defRPr sz="1200">
                <a:solidFill>
                  <a:srgbClr val="CCCCCC"/>
                </a:solidFill>
                <a:latin typeface="Arial"/>
                <a:ea typeface="Arial"/>
                <a:cs typeface="Arial"/>
                <a:sym typeface="Arial"/>
              </a:defRPr>
            </a:lvl2pPr>
            <a:lvl3pPr indent="0" lvl="2" marL="0" rtl="0" algn="l">
              <a:spcBef>
                <a:spcPts val="0"/>
              </a:spcBef>
              <a:spcAft>
                <a:spcPts val="0"/>
              </a:spcAft>
              <a:buNone/>
              <a:defRPr sz="1200">
                <a:solidFill>
                  <a:srgbClr val="CCCCCC"/>
                </a:solidFill>
                <a:latin typeface="Arial"/>
                <a:ea typeface="Arial"/>
                <a:cs typeface="Arial"/>
                <a:sym typeface="Arial"/>
              </a:defRPr>
            </a:lvl3pPr>
            <a:lvl4pPr indent="0" lvl="3" marL="0" rtl="0" algn="l">
              <a:spcBef>
                <a:spcPts val="0"/>
              </a:spcBef>
              <a:spcAft>
                <a:spcPts val="0"/>
              </a:spcAft>
              <a:buNone/>
              <a:defRPr sz="1200">
                <a:solidFill>
                  <a:srgbClr val="CCCCCC"/>
                </a:solidFill>
                <a:latin typeface="Arial"/>
                <a:ea typeface="Arial"/>
                <a:cs typeface="Arial"/>
                <a:sym typeface="Arial"/>
              </a:defRPr>
            </a:lvl4pPr>
            <a:lvl5pPr indent="0" lvl="4" marL="0" rtl="0" algn="l">
              <a:spcBef>
                <a:spcPts val="0"/>
              </a:spcBef>
              <a:spcAft>
                <a:spcPts val="0"/>
              </a:spcAft>
              <a:buNone/>
              <a:defRPr sz="1200">
                <a:solidFill>
                  <a:srgbClr val="CCCCCC"/>
                </a:solidFill>
                <a:latin typeface="Arial"/>
                <a:ea typeface="Arial"/>
                <a:cs typeface="Arial"/>
                <a:sym typeface="Arial"/>
              </a:defRPr>
            </a:lvl5pPr>
            <a:lvl6pPr indent="0" lvl="5" marL="0" rtl="0" algn="l">
              <a:spcBef>
                <a:spcPts val="0"/>
              </a:spcBef>
              <a:spcAft>
                <a:spcPts val="0"/>
              </a:spcAft>
              <a:buNone/>
              <a:defRPr sz="1200">
                <a:solidFill>
                  <a:srgbClr val="CCCCCC"/>
                </a:solidFill>
                <a:latin typeface="Arial"/>
                <a:ea typeface="Arial"/>
                <a:cs typeface="Arial"/>
                <a:sym typeface="Arial"/>
              </a:defRPr>
            </a:lvl6pPr>
            <a:lvl7pPr indent="0" lvl="6" marL="0" rtl="0" algn="l">
              <a:spcBef>
                <a:spcPts val="0"/>
              </a:spcBef>
              <a:spcAft>
                <a:spcPts val="0"/>
              </a:spcAft>
              <a:buNone/>
              <a:defRPr sz="1200">
                <a:solidFill>
                  <a:srgbClr val="CCCCCC"/>
                </a:solidFill>
                <a:latin typeface="Arial"/>
                <a:ea typeface="Arial"/>
                <a:cs typeface="Arial"/>
                <a:sym typeface="Arial"/>
              </a:defRPr>
            </a:lvl7pPr>
            <a:lvl8pPr indent="0" lvl="7" marL="0" rtl="0" algn="l">
              <a:spcBef>
                <a:spcPts val="0"/>
              </a:spcBef>
              <a:spcAft>
                <a:spcPts val="0"/>
              </a:spcAft>
              <a:buNone/>
              <a:defRPr sz="1200">
                <a:solidFill>
                  <a:srgbClr val="CCCCCC"/>
                </a:solidFill>
                <a:latin typeface="Arial"/>
                <a:ea typeface="Arial"/>
                <a:cs typeface="Arial"/>
                <a:sym typeface="Arial"/>
              </a:defRPr>
            </a:lvl8pPr>
            <a:lvl9pPr indent="0" lvl="8" marL="0" rtl="0" algn="l">
              <a:spcBef>
                <a:spcPts val="0"/>
              </a:spcBef>
              <a:spcAft>
                <a:spcPts val="0"/>
              </a:spcAft>
              <a:buNone/>
              <a:defRPr sz="1200">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r>
              <a:rPr lang="en-US"/>
              <a:t>/</a:t>
            </a:r>
            <a:endParaRPr sz="1000">
              <a:solidFill>
                <a:schemeClr val="dk2"/>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8" name="Shape 18"/>
        <p:cNvGrpSpPr/>
        <p:nvPr/>
      </p:nvGrpSpPr>
      <p:grpSpPr>
        <a:xfrm>
          <a:off x="0" y="0"/>
          <a:ext cx="0" cy="0"/>
          <a:chOff x="0" y="0"/>
          <a:chExt cx="0" cy="0"/>
        </a:xfrm>
      </p:grpSpPr>
      <p:sp>
        <p:nvSpPr>
          <p:cNvPr id="19" name="Google Shape;19;p3"/>
          <p:cNvSpPr/>
          <p:nvPr/>
        </p:nvSpPr>
        <p:spPr>
          <a:xfrm>
            <a:off x="0" y="64132"/>
            <a:ext cx="9144250"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0" name="Google Shape;20;p3"/>
          <p:cNvSpPr/>
          <p:nvPr/>
        </p:nvSpPr>
        <p:spPr>
          <a:xfrm>
            <a:off x="0" y="0"/>
            <a:ext cx="9144250"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1" name="Google Shape;21;p3"/>
          <p:cNvSpPr txBox="1"/>
          <p:nvPr>
            <p:ph type="title"/>
          </p:nvPr>
        </p:nvSpPr>
        <p:spPr>
          <a:xfrm>
            <a:off x="311700" y="719633"/>
            <a:ext cx="8520600" cy="17100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2" name="Google Shape;22;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4314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0" y="58833"/>
            <a:ext cx="4313625"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6" name="Google Shape;26;p4"/>
          <p:cNvSpPr/>
          <p:nvPr/>
        </p:nvSpPr>
        <p:spPr>
          <a:xfrm>
            <a:off x="-125" y="0"/>
            <a:ext cx="4316900"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7" name="Google Shape;27;p4"/>
          <p:cNvSpPr txBox="1"/>
          <p:nvPr>
            <p:ph type="title"/>
          </p:nvPr>
        </p:nvSpPr>
        <p:spPr>
          <a:xfrm>
            <a:off x="311725" y="667900"/>
            <a:ext cx="3706500" cy="3345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 name="Google Shape;28;p4"/>
          <p:cNvSpPr txBox="1"/>
          <p:nvPr>
            <p:ph idx="1" type="body"/>
          </p:nvPr>
        </p:nvSpPr>
        <p:spPr>
          <a:xfrm>
            <a:off x="4644675" y="667900"/>
            <a:ext cx="4166400" cy="5464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9" name="Google Shape;2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0" y="0"/>
            <a:ext cx="9144000" cy="170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25" y="667900"/>
            <a:ext cx="8520600" cy="831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 name="Google Shape;33;p5"/>
          <p:cNvSpPr txBox="1"/>
          <p:nvPr>
            <p:ph idx="1" type="body"/>
          </p:nvPr>
        </p:nvSpPr>
        <p:spPr>
          <a:xfrm>
            <a:off x="311700" y="2007600"/>
            <a:ext cx="3999900" cy="410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 name="Google Shape;34;p5"/>
          <p:cNvSpPr txBox="1"/>
          <p:nvPr>
            <p:ph idx="2" type="body"/>
          </p:nvPr>
        </p:nvSpPr>
        <p:spPr>
          <a:xfrm>
            <a:off x="4832400" y="2007600"/>
            <a:ext cx="3999900" cy="410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5" name="Google Shape;35;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p:nvPr/>
        </p:nvSpPr>
        <p:spPr>
          <a:xfrm>
            <a:off x="0" y="0"/>
            <a:ext cx="9144000" cy="170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txBox="1"/>
          <p:nvPr>
            <p:ph type="title"/>
          </p:nvPr>
        </p:nvSpPr>
        <p:spPr>
          <a:xfrm>
            <a:off x="311725" y="667900"/>
            <a:ext cx="8520600" cy="831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p:nvPr/>
        </p:nvSpPr>
        <p:spPr>
          <a:xfrm>
            <a:off x="0" y="0"/>
            <a:ext cx="37644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txBox="1"/>
          <p:nvPr>
            <p:ph type="title"/>
          </p:nvPr>
        </p:nvSpPr>
        <p:spPr>
          <a:xfrm>
            <a:off x="311725" y="667900"/>
            <a:ext cx="3127500" cy="2438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3" name="Google Shape;43;p7"/>
          <p:cNvSpPr txBox="1"/>
          <p:nvPr>
            <p:ph idx="1" type="body"/>
          </p:nvPr>
        </p:nvSpPr>
        <p:spPr>
          <a:xfrm>
            <a:off x="311700" y="3187533"/>
            <a:ext cx="3127500" cy="3063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4" name="Google Shape;44;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5" name="Shape 45"/>
        <p:cNvGrpSpPr/>
        <p:nvPr/>
      </p:nvGrpSpPr>
      <p:grpSpPr>
        <a:xfrm>
          <a:off x="0" y="0"/>
          <a:ext cx="0" cy="0"/>
          <a:chOff x="0" y="0"/>
          <a:chExt cx="0" cy="0"/>
        </a:xfrm>
      </p:grpSpPr>
      <p:sp>
        <p:nvSpPr>
          <p:cNvPr id="46" name="Google Shape;46;p8"/>
          <p:cNvSpPr txBox="1"/>
          <p:nvPr>
            <p:ph type="title"/>
          </p:nvPr>
        </p:nvSpPr>
        <p:spPr>
          <a:xfrm>
            <a:off x="311675" y="1064800"/>
            <a:ext cx="6247800" cy="4728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7" name="Google Shape;47;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0" y="0"/>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ph type="title"/>
          </p:nvPr>
        </p:nvSpPr>
        <p:spPr>
          <a:xfrm>
            <a:off x="311300" y="667900"/>
            <a:ext cx="3704400" cy="273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1" name="Google Shape;51;p9"/>
          <p:cNvSpPr txBox="1"/>
          <p:nvPr>
            <p:ph idx="1" type="subTitle"/>
          </p:nvPr>
        </p:nvSpPr>
        <p:spPr>
          <a:xfrm>
            <a:off x="304800" y="3502300"/>
            <a:ext cx="3704400" cy="1235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52" name="Google Shape;52;p9"/>
          <p:cNvSpPr txBox="1"/>
          <p:nvPr>
            <p:ph idx="2" type="body"/>
          </p:nvPr>
        </p:nvSpPr>
        <p:spPr>
          <a:xfrm>
            <a:off x="4879025" y="667900"/>
            <a:ext cx="3954000" cy="5481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3" name="Google Shape;53;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p:nvPr/>
        </p:nvSpPr>
        <p:spPr>
          <a:xfrm>
            <a:off x="0" y="5825333"/>
            <a:ext cx="9144000" cy="103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txBox="1"/>
          <p:nvPr>
            <p:ph idx="1" type="body"/>
          </p:nvPr>
        </p:nvSpPr>
        <p:spPr>
          <a:xfrm>
            <a:off x="311700" y="6028533"/>
            <a:ext cx="7979400" cy="614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7" name="Google Shape;57;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11" name="Google Shape;11;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12" name="Google Shape;12;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arxiv.org/pdf/2010.11929.pdf" TargetMode="External"/><Relationship Id="rId4" Type="http://schemas.openxmlformats.org/officeDocument/2006/relationships/hyperlink" Target="https://openreview.net/pdf?id=TVHS5Y4dNv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idx="1" type="subTitle"/>
          </p:nvPr>
        </p:nvSpPr>
        <p:spPr>
          <a:xfrm>
            <a:off x="609600" y="2850704"/>
            <a:ext cx="7772400" cy="252251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b="1" lang="en-US">
                <a:solidFill>
                  <a:schemeClr val="lt2"/>
                </a:solidFill>
              </a:rPr>
              <a:t>Team 4 </a:t>
            </a:r>
            <a:endParaRPr>
              <a:solidFill>
                <a:schemeClr val="lt2"/>
              </a:solidFill>
            </a:endParaRPr>
          </a:p>
          <a:p>
            <a:pPr indent="0" lvl="0" marL="0" rtl="0" algn="l">
              <a:spcBef>
                <a:spcPts val="360"/>
              </a:spcBef>
              <a:spcAft>
                <a:spcPts val="0"/>
              </a:spcAft>
              <a:buSzPts val="1800"/>
              <a:buNone/>
            </a:pPr>
            <a:r>
              <a:t/>
            </a:r>
            <a:endParaRPr>
              <a:solidFill>
                <a:schemeClr val="lt2"/>
              </a:solidFill>
            </a:endParaRPr>
          </a:p>
          <a:p>
            <a:pPr indent="0" lvl="0" marL="0" rtl="0" algn="l">
              <a:spcBef>
                <a:spcPts val="360"/>
              </a:spcBef>
              <a:spcAft>
                <a:spcPts val="0"/>
              </a:spcAft>
              <a:buSzPts val="1800"/>
              <a:buNone/>
            </a:pPr>
            <a:r>
              <a:rPr b="1" lang="en-US">
                <a:solidFill>
                  <a:schemeClr val="lt2"/>
                </a:solidFill>
              </a:rPr>
              <a:t>Zhaoyu Yin</a:t>
            </a:r>
            <a:endParaRPr/>
          </a:p>
          <a:p>
            <a:pPr indent="0" lvl="0" marL="0" rtl="0" algn="l">
              <a:spcBef>
                <a:spcPts val="360"/>
              </a:spcBef>
              <a:spcAft>
                <a:spcPts val="0"/>
              </a:spcAft>
              <a:buSzPts val="1800"/>
              <a:buNone/>
            </a:pPr>
            <a:r>
              <a:rPr b="1" lang="en-US">
                <a:solidFill>
                  <a:schemeClr val="lt2"/>
                </a:solidFill>
              </a:rPr>
              <a:t>Jiaye Liu</a:t>
            </a:r>
            <a:endParaRPr/>
          </a:p>
          <a:p>
            <a:pPr indent="0" lvl="0" marL="0" rtl="0" algn="l">
              <a:spcBef>
                <a:spcPts val="360"/>
              </a:spcBef>
              <a:spcAft>
                <a:spcPts val="0"/>
              </a:spcAft>
              <a:buSzPts val="1800"/>
              <a:buNone/>
            </a:pPr>
            <a:r>
              <a:rPr b="1" lang="en-US">
                <a:solidFill>
                  <a:schemeClr val="lt2"/>
                </a:solidFill>
              </a:rPr>
              <a:t>Junyang Li</a:t>
            </a:r>
            <a:endParaRPr/>
          </a:p>
        </p:txBody>
      </p:sp>
      <p:sp>
        <p:nvSpPr>
          <p:cNvPr id="82" name="Google Shape;82;p15"/>
          <p:cNvSpPr txBox="1"/>
          <p:nvPr>
            <p:ph type="ctrTitle"/>
          </p:nvPr>
        </p:nvSpPr>
        <p:spPr>
          <a:xfrm>
            <a:off x="609600" y="620688"/>
            <a:ext cx="7772400" cy="1676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None/>
            </a:pPr>
            <a:r>
              <a:rPr lang="en-US" sz="3200"/>
              <a:t>Image Classification with ConvMixer</a:t>
            </a:r>
            <a:endParaRPr/>
          </a:p>
        </p:txBody>
      </p:sp>
      <p:sp>
        <p:nvSpPr>
          <p:cNvPr id="83" name="Google Shape;83;p15"/>
          <p:cNvSpPr txBox="1"/>
          <p:nvPr/>
        </p:nvSpPr>
        <p:spPr>
          <a:xfrm>
            <a:off x="436769" y="40043795"/>
            <a:ext cx="293757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1" sz="2000">
              <a:solidFill>
                <a:schemeClr val="dk1"/>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609600" y="762000"/>
            <a:ext cx="7924800" cy="6858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Patch embedding layer</a:t>
            </a:r>
            <a:endParaRPr/>
          </a:p>
        </p:txBody>
      </p:sp>
      <p:sp>
        <p:nvSpPr>
          <p:cNvPr id="165" name="Google Shape;165;p24"/>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361950" lvl="0" marL="457200" rtl="0" algn="l">
              <a:spcBef>
                <a:spcPts val="360"/>
              </a:spcBef>
              <a:spcAft>
                <a:spcPts val="0"/>
              </a:spcAft>
              <a:buSzPts val="2100"/>
              <a:buChar char="●"/>
            </a:pPr>
            <a:r>
              <a:rPr lang="en-US" sz="2100"/>
              <a:t>Split the image into multiple patches</a:t>
            </a:r>
            <a:endParaRPr sz="2100"/>
          </a:p>
          <a:p>
            <a:pPr indent="-361950" lvl="0" marL="457200" rtl="0" algn="l">
              <a:spcBef>
                <a:spcPts val="0"/>
              </a:spcBef>
              <a:spcAft>
                <a:spcPts val="0"/>
              </a:spcAft>
              <a:buSzPts val="2100"/>
              <a:buChar char="●"/>
            </a:pPr>
            <a:r>
              <a:rPr lang="en-US" sz="2100"/>
              <a:t>Single convolution with kernel size p, stride p, and h output channels, followed by a non-linearity</a:t>
            </a:r>
            <a:endParaRPr sz="2100"/>
          </a:p>
          <a:p>
            <a:pPr indent="-361950" lvl="0" marL="457200" rtl="0" algn="l">
              <a:spcBef>
                <a:spcPts val="0"/>
              </a:spcBef>
              <a:spcAft>
                <a:spcPts val="0"/>
              </a:spcAft>
              <a:buSzPts val="2100"/>
              <a:buChar char="●"/>
            </a:pPr>
            <a:r>
              <a:rPr lang="en-US" sz="2100"/>
              <a:t>n * n image to features of shape h * n / p * n / p</a:t>
            </a:r>
            <a:endParaRPr sz="2100"/>
          </a:p>
          <a:p>
            <a:pPr indent="-361950" lvl="0" marL="457200" rtl="0" algn="l">
              <a:spcBef>
                <a:spcPts val="0"/>
              </a:spcBef>
              <a:spcAft>
                <a:spcPts val="0"/>
              </a:spcAft>
              <a:buSzPts val="2100"/>
              <a:buChar char="●"/>
            </a:pPr>
            <a:r>
              <a:rPr lang="en-US" sz="2100"/>
              <a:t>GELU + batch norm</a:t>
            </a:r>
            <a:endParaRPr sz="2100"/>
          </a:p>
          <a:p>
            <a:pPr indent="0" lvl="0" marL="0" rtl="0" algn="l">
              <a:spcBef>
                <a:spcPts val="360"/>
              </a:spcBef>
              <a:spcAft>
                <a:spcPts val="0"/>
              </a:spcAft>
              <a:buSzPts val="935"/>
              <a:buNone/>
            </a:pPr>
            <a:r>
              <a:t/>
            </a:r>
            <a:endParaRPr sz="2100"/>
          </a:p>
          <a:p>
            <a:pPr indent="0" lvl="0" marL="0" rtl="0" algn="l">
              <a:spcBef>
                <a:spcPts val="360"/>
              </a:spcBef>
              <a:spcAft>
                <a:spcPts val="0"/>
              </a:spcAft>
              <a:buSzPts val="935"/>
              <a:buNone/>
            </a:pPr>
            <a:r>
              <a:t/>
            </a:r>
            <a:endParaRPr sz="2100"/>
          </a:p>
          <a:p>
            <a:pPr indent="0" lvl="0" marL="0" rtl="0" algn="l">
              <a:spcBef>
                <a:spcPts val="360"/>
              </a:spcBef>
              <a:spcAft>
                <a:spcPts val="0"/>
              </a:spcAft>
              <a:buSzPts val="935"/>
              <a:buNone/>
            </a:pPr>
            <a:r>
              <a:t/>
            </a:r>
            <a:endParaRPr sz="2100"/>
          </a:p>
        </p:txBody>
      </p:sp>
      <p:sp>
        <p:nvSpPr>
          <p:cNvPr id="166" name="Google Shape;166;p24"/>
          <p:cNvSpPr txBox="1"/>
          <p:nvPr>
            <p:ph idx="12" type="sldNum"/>
          </p:nvPr>
        </p:nvSpPr>
        <p:spPr>
          <a:xfrm>
            <a:off x="8289925" y="0"/>
            <a:ext cx="854100" cy="304800"/>
          </a:xfrm>
          <a:prstGeom prst="rect">
            <a:avLst/>
          </a:prstGeom>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67" name="Google Shape;167;p24"/>
          <p:cNvPicPr preferRelativeResize="0"/>
          <p:nvPr/>
        </p:nvPicPr>
        <p:blipFill>
          <a:blip r:embed="rId3">
            <a:alphaModFix/>
          </a:blip>
          <a:stretch>
            <a:fillRect/>
          </a:stretch>
        </p:blipFill>
        <p:spPr>
          <a:xfrm>
            <a:off x="609600" y="3813125"/>
            <a:ext cx="6010275" cy="495300"/>
          </a:xfrm>
          <a:prstGeom prst="rect">
            <a:avLst/>
          </a:prstGeom>
          <a:noFill/>
          <a:ln>
            <a:noFill/>
          </a:ln>
        </p:spPr>
      </p:pic>
      <p:pic>
        <p:nvPicPr>
          <p:cNvPr id="168" name="Google Shape;168;p24"/>
          <p:cNvPicPr preferRelativeResize="0"/>
          <p:nvPr/>
        </p:nvPicPr>
        <p:blipFill>
          <a:blip r:embed="rId4">
            <a:alphaModFix/>
          </a:blip>
          <a:stretch>
            <a:fillRect/>
          </a:stretch>
        </p:blipFill>
        <p:spPr>
          <a:xfrm>
            <a:off x="5650575" y="231200"/>
            <a:ext cx="3035900" cy="1747400"/>
          </a:xfrm>
          <a:prstGeom prst="rect">
            <a:avLst/>
          </a:prstGeom>
          <a:noFill/>
          <a:ln>
            <a:noFill/>
          </a:ln>
        </p:spPr>
      </p:pic>
      <p:pic>
        <p:nvPicPr>
          <p:cNvPr id="169" name="Google Shape;169;p24"/>
          <p:cNvPicPr preferRelativeResize="0"/>
          <p:nvPr/>
        </p:nvPicPr>
        <p:blipFill>
          <a:blip r:embed="rId5">
            <a:alphaModFix/>
          </a:blip>
          <a:stretch>
            <a:fillRect/>
          </a:stretch>
        </p:blipFill>
        <p:spPr>
          <a:xfrm>
            <a:off x="815350" y="4369250"/>
            <a:ext cx="7513301" cy="11094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609600" y="762000"/>
            <a:ext cx="7924800" cy="6858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ConvMixer block</a:t>
            </a:r>
            <a:endParaRPr/>
          </a:p>
        </p:txBody>
      </p:sp>
      <p:sp>
        <p:nvSpPr>
          <p:cNvPr id="176" name="Google Shape;176;p25"/>
          <p:cNvSpPr txBox="1"/>
          <p:nvPr>
            <p:ph idx="1" type="body"/>
          </p:nvPr>
        </p:nvSpPr>
        <p:spPr>
          <a:xfrm>
            <a:off x="609600" y="1828800"/>
            <a:ext cx="7924800" cy="3886200"/>
          </a:xfrm>
          <a:prstGeom prst="rect">
            <a:avLst/>
          </a:prstGeom>
        </p:spPr>
        <p:txBody>
          <a:bodyPr anchorCtr="0" anchor="t" bIns="45700" lIns="91425" spcFirstLastPara="1" rIns="91425" wrap="square" tIns="45700">
            <a:normAutofit/>
          </a:bodyPr>
          <a:lstStyle/>
          <a:p>
            <a:pPr indent="-361950" lvl="0" marL="457200" rtl="0" algn="l">
              <a:spcBef>
                <a:spcPts val="360"/>
              </a:spcBef>
              <a:spcAft>
                <a:spcPts val="0"/>
              </a:spcAft>
              <a:buSzPts val="2100"/>
              <a:buChar char="●"/>
            </a:pPr>
            <a:r>
              <a:rPr lang="en-US" sz="2100"/>
              <a:t>Depthwise convolution</a:t>
            </a:r>
            <a:endParaRPr sz="2100"/>
          </a:p>
          <a:p>
            <a:pPr indent="0" lvl="0" marL="457200" rtl="0" algn="l">
              <a:spcBef>
                <a:spcPts val="360"/>
              </a:spcBef>
              <a:spcAft>
                <a:spcPts val="0"/>
              </a:spcAft>
              <a:buNone/>
            </a:pPr>
            <a:r>
              <a:rPr lang="en-US" sz="2100"/>
              <a:t>G</a:t>
            </a:r>
            <a:r>
              <a:rPr lang="en-US" sz="2100"/>
              <a:t>rouped convolution, groups = channel h</a:t>
            </a:r>
            <a:endParaRPr sz="2100"/>
          </a:p>
          <a:p>
            <a:pPr indent="0" lvl="0" marL="457200" rtl="0" algn="l">
              <a:spcBef>
                <a:spcPts val="360"/>
              </a:spcBef>
              <a:spcAft>
                <a:spcPts val="0"/>
              </a:spcAft>
              <a:buNone/>
            </a:pPr>
            <a:r>
              <a:rPr lang="en-US" sz="2100"/>
              <a:t>Using a skip-connection to perform an addition at the end of the post activation function</a:t>
            </a:r>
            <a:endParaRPr sz="2100"/>
          </a:p>
          <a:p>
            <a:pPr indent="-361950" lvl="0" marL="457200" rtl="0" algn="l">
              <a:spcBef>
                <a:spcPts val="360"/>
              </a:spcBef>
              <a:spcAft>
                <a:spcPts val="0"/>
              </a:spcAft>
              <a:buSzPts val="2100"/>
              <a:buChar char="●"/>
            </a:pPr>
            <a:r>
              <a:rPr lang="en-US" sz="2100"/>
              <a:t>Pointwise convolution</a:t>
            </a:r>
            <a:endParaRPr sz="2100"/>
          </a:p>
          <a:p>
            <a:pPr indent="0" lvl="0" marL="457200" rtl="0" algn="l">
              <a:spcBef>
                <a:spcPts val="360"/>
              </a:spcBef>
              <a:spcAft>
                <a:spcPts val="0"/>
              </a:spcAft>
              <a:buNone/>
            </a:pPr>
            <a:r>
              <a:rPr lang="en-US" sz="2100"/>
              <a:t>Kernel size 1 * 1</a:t>
            </a:r>
            <a:endParaRPr sz="2100"/>
          </a:p>
        </p:txBody>
      </p:sp>
      <p:sp>
        <p:nvSpPr>
          <p:cNvPr id="177" name="Google Shape;177;p25"/>
          <p:cNvSpPr txBox="1"/>
          <p:nvPr>
            <p:ph idx="12" type="sldNum"/>
          </p:nvPr>
        </p:nvSpPr>
        <p:spPr>
          <a:xfrm>
            <a:off x="8289925" y="0"/>
            <a:ext cx="854100" cy="304800"/>
          </a:xfrm>
          <a:prstGeom prst="rect">
            <a:avLst/>
          </a:prstGeom>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78" name="Google Shape;178;p25"/>
          <p:cNvPicPr preferRelativeResize="0"/>
          <p:nvPr/>
        </p:nvPicPr>
        <p:blipFill>
          <a:blip r:embed="rId3">
            <a:alphaModFix/>
          </a:blip>
          <a:stretch>
            <a:fillRect/>
          </a:stretch>
        </p:blipFill>
        <p:spPr>
          <a:xfrm>
            <a:off x="5033425" y="0"/>
            <a:ext cx="3256500" cy="2273825"/>
          </a:xfrm>
          <a:prstGeom prst="rect">
            <a:avLst/>
          </a:prstGeom>
          <a:noFill/>
          <a:ln>
            <a:noFill/>
          </a:ln>
        </p:spPr>
      </p:pic>
      <p:pic>
        <p:nvPicPr>
          <p:cNvPr id="179" name="Google Shape;179;p25"/>
          <p:cNvPicPr preferRelativeResize="0"/>
          <p:nvPr/>
        </p:nvPicPr>
        <p:blipFill>
          <a:blip r:embed="rId4">
            <a:alphaModFix/>
          </a:blip>
          <a:stretch>
            <a:fillRect/>
          </a:stretch>
        </p:blipFill>
        <p:spPr>
          <a:xfrm>
            <a:off x="3183275" y="3923525"/>
            <a:ext cx="5960724" cy="293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609600" y="762000"/>
            <a:ext cx="7924800" cy="6858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Final Stage</a:t>
            </a:r>
            <a:endParaRPr/>
          </a:p>
        </p:txBody>
      </p:sp>
      <p:sp>
        <p:nvSpPr>
          <p:cNvPr id="186" name="Google Shape;186;p26"/>
          <p:cNvSpPr txBox="1"/>
          <p:nvPr>
            <p:ph idx="1" type="body"/>
          </p:nvPr>
        </p:nvSpPr>
        <p:spPr>
          <a:xfrm>
            <a:off x="609600" y="1828800"/>
            <a:ext cx="7924800" cy="3886200"/>
          </a:xfrm>
          <a:prstGeom prst="rect">
            <a:avLst/>
          </a:prstGeom>
        </p:spPr>
        <p:txBody>
          <a:bodyPr anchorCtr="0" anchor="t" bIns="45700" lIns="91425" spcFirstLastPara="1" rIns="91425" wrap="square" tIns="45700">
            <a:normAutofit/>
          </a:bodyPr>
          <a:lstStyle/>
          <a:p>
            <a:pPr indent="-393700" lvl="0" marL="457200" rtl="0" algn="l">
              <a:spcBef>
                <a:spcPts val="360"/>
              </a:spcBef>
              <a:spcAft>
                <a:spcPts val="0"/>
              </a:spcAft>
              <a:buSzPts val="2600"/>
              <a:buChar char="●"/>
            </a:pPr>
            <a:r>
              <a:rPr lang="en-US" sz="2100"/>
              <a:t>Global average pooling</a:t>
            </a:r>
            <a:endParaRPr sz="2100"/>
          </a:p>
          <a:p>
            <a:pPr indent="0" lvl="0" marL="457200" rtl="0" algn="l">
              <a:spcBef>
                <a:spcPts val="360"/>
              </a:spcBef>
              <a:spcAft>
                <a:spcPts val="0"/>
              </a:spcAft>
              <a:buNone/>
            </a:pPr>
            <a:r>
              <a:rPr lang="en-US" sz="2100"/>
              <a:t>Flatten the feature into a vector of size h</a:t>
            </a:r>
            <a:endParaRPr sz="2100"/>
          </a:p>
          <a:p>
            <a:pPr indent="-361950" lvl="0" marL="457200" rtl="0" algn="l">
              <a:spcBef>
                <a:spcPts val="360"/>
              </a:spcBef>
              <a:spcAft>
                <a:spcPts val="0"/>
              </a:spcAft>
              <a:buSzPts val="2100"/>
              <a:buChar char="●"/>
            </a:pPr>
            <a:r>
              <a:rPr lang="en-US" sz="2100"/>
              <a:t>Dropout</a:t>
            </a:r>
            <a:endParaRPr sz="2100"/>
          </a:p>
          <a:p>
            <a:pPr indent="0" lvl="0" marL="457200" rtl="0" algn="l">
              <a:spcBef>
                <a:spcPts val="360"/>
              </a:spcBef>
              <a:spcAft>
                <a:spcPts val="0"/>
              </a:spcAft>
              <a:buNone/>
            </a:pPr>
            <a:r>
              <a:rPr lang="en-US" sz="2100"/>
              <a:t>Prevent overfitting</a:t>
            </a:r>
            <a:endParaRPr sz="2100"/>
          </a:p>
          <a:p>
            <a:pPr indent="-361950" lvl="0" marL="457200" rtl="0" algn="l">
              <a:spcBef>
                <a:spcPts val="360"/>
              </a:spcBef>
              <a:spcAft>
                <a:spcPts val="0"/>
              </a:spcAft>
              <a:buSzPts val="2100"/>
              <a:buChar char="●"/>
            </a:pPr>
            <a:r>
              <a:rPr lang="en-US" sz="2100"/>
              <a:t>Softmax classifier</a:t>
            </a:r>
            <a:endParaRPr sz="2100"/>
          </a:p>
        </p:txBody>
      </p:sp>
      <p:sp>
        <p:nvSpPr>
          <p:cNvPr id="187" name="Google Shape;187;p26"/>
          <p:cNvSpPr txBox="1"/>
          <p:nvPr>
            <p:ph idx="12" type="sldNum"/>
          </p:nvPr>
        </p:nvSpPr>
        <p:spPr>
          <a:xfrm>
            <a:off x="8289925" y="0"/>
            <a:ext cx="854100" cy="304800"/>
          </a:xfrm>
          <a:prstGeom prst="rect">
            <a:avLst/>
          </a:prstGeom>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88" name="Google Shape;188;p26"/>
          <p:cNvPicPr preferRelativeResize="0"/>
          <p:nvPr/>
        </p:nvPicPr>
        <p:blipFill>
          <a:blip r:embed="rId3">
            <a:alphaModFix/>
          </a:blip>
          <a:stretch>
            <a:fillRect/>
          </a:stretch>
        </p:blipFill>
        <p:spPr>
          <a:xfrm rot="5400000">
            <a:off x="6642388" y="743613"/>
            <a:ext cx="1187825" cy="2596200"/>
          </a:xfrm>
          <a:prstGeom prst="rect">
            <a:avLst/>
          </a:prstGeom>
          <a:noFill/>
          <a:ln>
            <a:noFill/>
          </a:ln>
        </p:spPr>
      </p:pic>
      <p:pic>
        <p:nvPicPr>
          <p:cNvPr id="189" name="Google Shape;189;p26"/>
          <p:cNvPicPr preferRelativeResize="0"/>
          <p:nvPr/>
        </p:nvPicPr>
        <p:blipFill>
          <a:blip r:embed="rId4">
            <a:alphaModFix/>
          </a:blip>
          <a:stretch>
            <a:fillRect/>
          </a:stretch>
        </p:blipFill>
        <p:spPr>
          <a:xfrm>
            <a:off x="609600" y="4143525"/>
            <a:ext cx="5387619" cy="118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609600" y="762000"/>
            <a:ext cx="7924800" cy="6858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Parameters</a:t>
            </a:r>
            <a:endParaRPr/>
          </a:p>
        </p:txBody>
      </p:sp>
      <p:sp>
        <p:nvSpPr>
          <p:cNvPr id="196" name="Google Shape;196;p27"/>
          <p:cNvSpPr txBox="1"/>
          <p:nvPr>
            <p:ph idx="1" type="body"/>
          </p:nvPr>
        </p:nvSpPr>
        <p:spPr>
          <a:xfrm>
            <a:off x="609600" y="1828800"/>
            <a:ext cx="7924800" cy="3886200"/>
          </a:xfrm>
          <a:prstGeom prst="rect">
            <a:avLst/>
          </a:prstGeom>
        </p:spPr>
        <p:txBody>
          <a:bodyPr anchorCtr="0" anchor="t" bIns="45700" lIns="91425" spcFirstLastPara="1" rIns="91425" wrap="square" tIns="45700">
            <a:normAutofit lnSpcReduction="10000"/>
          </a:bodyPr>
          <a:lstStyle/>
          <a:p>
            <a:pPr indent="-361950" lvl="0" marL="457200" rtl="0" algn="l">
              <a:spcBef>
                <a:spcPts val="360"/>
              </a:spcBef>
              <a:spcAft>
                <a:spcPts val="0"/>
              </a:spcAft>
              <a:buSzPts val="2100"/>
              <a:buChar char="●"/>
            </a:pPr>
            <a:r>
              <a:rPr lang="en-US" sz="2100"/>
              <a:t>The width “h”</a:t>
            </a:r>
            <a:endParaRPr sz="2100"/>
          </a:p>
          <a:p>
            <a:pPr indent="0" lvl="0" marL="457200" rtl="0" algn="l">
              <a:spcBef>
                <a:spcPts val="360"/>
              </a:spcBef>
              <a:spcAft>
                <a:spcPts val="0"/>
              </a:spcAft>
              <a:buNone/>
            </a:pPr>
            <a:r>
              <a:rPr lang="en-US" sz="2100"/>
              <a:t>The dimension of the patch embeddings</a:t>
            </a:r>
            <a:endParaRPr sz="2100"/>
          </a:p>
          <a:p>
            <a:pPr indent="-361950" lvl="0" marL="457200" rtl="0" algn="l">
              <a:spcBef>
                <a:spcPts val="360"/>
              </a:spcBef>
              <a:spcAft>
                <a:spcPts val="0"/>
              </a:spcAft>
              <a:buSzPts val="2100"/>
              <a:buChar char="●"/>
            </a:pPr>
            <a:r>
              <a:rPr lang="en-US" sz="2100"/>
              <a:t>The depth “d”</a:t>
            </a:r>
            <a:endParaRPr sz="2100"/>
          </a:p>
          <a:p>
            <a:pPr indent="0" lvl="0" marL="0" rtl="0" algn="l">
              <a:spcBef>
                <a:spcPts val="360"/>
              </a:spcBef>
              <a:spcAft>
                <a:spcPts val="0"/>
              </a:spcAft>
              <a:buNone/>
            </a:pPr>
            <a:r>
              <a:rPr lang="en-US" sz="2100"/>
              <a:t>	The number of loops in the ConvMixer layer</a:t>
            </a:r>
            <a:endParaRPr sz="2100"/>
          </a:p>
          <a:p>
            <a:pPr indent="-361950" lvl="0" marL="457200" rtl="0" algn="l">
              <a:spcBef>
                <a:spcPts val="360"/>
              </a:spcBef>
              <a:spcAft>
                <a:spcPts val="0"/>
              </a:spcAft>
              <a:buSzPts val="2100"/>
              <a:buChar char="●"/>
            </a:pPr>
            <a:r>
              <a:rPr lang="en-US" sz="2100"/>
              <a:t>The patch size “p”</a:t>
            </a:r>
            <a:endParaRPr sz="2100"/>
          </a:p>
          <a:p>
            <a:pPr indent="0" lvl="0" marL="457200" rtl="0" algn="l">
              <a:spcBef>
                <a:spcPts val="360"/>
              </a:spcBef>
              <a:spcAft>
                <a:spcPts val="0"/>
              </a:spcAft>
              <a:buNone/>
            </a:pPr>
            <a:r>
              <a:rPr lang="en-US" sz="2100"/>
              <a:t>Determine the kernel size and the strides</a:t>
            </a:r>
            <a:endParaRPr sz="2100"/>
          </a:p>
          <a:p>
            <a:pPr indent="0" lvl="0" marL="457200" rtl="0" algn="l">
              <a:spcBef>
                <a:spcPts val="360"/>
              </a:spcBef>
              <a:spcAft>
                <a:spcPts val="0"/>
              </a:spcAft>
              <a:buNone/>
            </a:pPr>
            <a:r>
              <a:rPr lang="en-US" sz="2100"/>
              <a:t>Smaller patch size </a:t>
            </a:r>
            <a:r>
              <a:rPr lang="en-US" sz="2100"/>
              <a:t>yield</a:t>
            </a:r>
            <a:r>
              <a:rPr lang="en-US" sz="2100"/>
              <a:t> better result (more compute-intensive)</a:t>
            </a:r>
            <a:endParaRPr sz="2100"/>
          </a:p>
          <a:p>
            <a:pPr indent="-361950" lvl="0" marL="457200" rtl="0" algn="l">
              <a:spcBef>
                <a:spcPts val="360"/>
              </a:spcBef>
              <a:spcAft>
                <a:spcPts val="0"/>
              </a:spcAft>
              <a:buSzPts val="2100"/>
              <a:buChar char="●"/>
            </a:pPr>
            <a:r>
              <a:rPr lang="en-US" sz="2100"/>
              <a:t>The kernel size “k”</a:t>
            </a:r>
            <a:endParaRPr sz="2100"/>
          </a:p>
          <a:p>
            <a:pPr indent="0" lvl="0" marL="457200" rtl="0" algn="l">
              <a:spcBef>
                <a:spcPts val="360"/>
              </a:spcBef>
              <a:spcAft>
                <a:spcPts val="0"/>
              </a:spcAft>
              <a:buNone/>
            </a:pPr>
            <a:r>
              <a:rPr lang="en-US" sz="2100"/>
              <a:t>Kernel size of the depthwise convolutional layer</a:t>
            </a:r>
            <a:endParaRPr sz="2100"/>
          </a:p>
        </p:txBody>
      </p:sp>
      <p:sp>
        <p:nvSpPr>
          <p:cNvPr id="197" name="Google Shape;197;p27"/>
          <p:cNvSpPr txBox="1"/>
          <p:nvPr>
            <p:ph idx="12" type="sldNum"/>
          </p:nvPr>
        </p:nvSpPr>
        <p:spPr>
          <a:xfrm>
            <a:off x="8289925" y="0"/>
            <a:ext cx="854100" cy="304800"/>
          </a:xfrm>
          <a:prstGeom prst="rect">
            <a:avLst/>
          </a:prstGeom>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539552" y="620688"/>
            <a:ext cx="79248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Architecture Feature</a:t>
            </a:r>
            <a:endParaRPr/>
          </a:p>
        </p:txBody>
      </p:sp>
      <p:sp>
        <p:nvSpPr>
          <p:cNvPr id="204" name="Google Shape;204;p28"/>
          <p:cNvSpPr txBox="1"/>
          <p:nvPr/>
        </p:nvSpPr>
        <p:spPr>
          <a:xfrm>
            <a:off x="463624" y="1637184"/>
            <a:ext cx="8284840" cy="4024064"/>
          </a:xfrm>
          <a:prstGeom prst="rect">
            <a:avLst/>
          </a:prstGeom>
          <a:noFill/>
          <a:ln>
            <a:noFill/>
          </a:ln>
        </p:spPr>
        <p:txBody>
          <a:bodyPr anchorCtr="0" anchor="t" bIns="45700" lIns="91425" spcFirstLastPara="1" rIns="91425" wrap="square" tIns="45700">
            <a:noAutofit/>
          </a:bodyPr>
          <a:lstStyle/>
          <a:p>
            <a:pPr indent="-361950" lvl="0" marL="457200" marR="0" rtl="0" algn="l">
              <a:spcBef>
                <a:spcPts val="480"/>
              </a:spcBef>
              <a:spcAft>
                <a:spcPts val="0"/>
              </a:spcAft>
              <a:buClr>
                <a:schemeClr val="dk1"/>
              </a:buClr>
              <a:buSzPts val="2100"/>
              <a:buFont typeface="Arial"/>
              <a:buChar char="●"/>
            </a:pPr>
            <a:r>
              <a:rPr lang="en-US" sz="2100">
                <a:solidFill>
                  <a:schemeClr val="dk1"/>
                </a:solidFill>
              </a:rPr>
              <a:t>Isotropic architecture</a:t>
            </a:r>
            <a:endParaRPr sz="2100">
              <a:solidFill>
                <a:schemeClr val="dk1"/>
              </a:solidFill>
            </a:endParaRPr>
          </a:p>
          <a:p>
            <a:pPr indent="0" lvl="0" marL="457200" marR="0" rtl="0" algn="l">
              <a:spcBef>
                <a:spcPts val="480"/>
              </a:spcBef>
              <a:spcAft>
                <a:spcPts val="0"/>
              </a:spcAft>
              <a:buNone/>
            </a:pPr>
            <a:r>
              <a:rPr lang="en-US" sz="2100">
                <a:solidFill>
                  <a:schemeClr val="dk1"/>
                </a:solidFill>
              </a:rPr>
              <a:t>Same resolutions, #channels in every layer</a:t>
            </a:r>
            <a:endParaRPr sz="2100">
              <a:solidFill>
                <a:schemeClr val="dk1"/>
              </a:solidFill>
            </a:endParaRPr>
          </a:p>
          <a:p>
            <a:pPr indent="-361950" lvl="0" marL="457200" marR="0" rtl="0" algn="l">
              <a:spcBef>
                <a:spcPts val="480"/>
              </a:spcBef>
              <a:spcAft>
                <a:spcPts val="0"/>
              </a:spcAft>
              <a:buClr>
                <a:schemeClr val="dk1"/>
              </a:buClr>
              <a:buSzPts val="2100"/>
              <a:buChar char="●"/>
            </a:pPr>
            <a:r>
              <a:rPr lang="en-US" sz="2100">
                <a:solidFill>
                  <a:schemeClr val="dk1"/>
                </a:solidFill>
              </a:rPr>
              <a:t>Patches </a:t>
            </a:r>
            <a:endParaRPr sz="2100">
              <a:solidFill>
                <a:schemeClr val="dk1"/>
              </a:solidFill>
            </a:endParaRPr>
          </a:p>
          <a:p>
            <a:pPr indent="457200" lvl="0" marL="0" marR="0" rtl="0" algn="l">
              <a:spcBef>
                <a:spcPts val="480"/>
              </a:spcBef>
              <a:spcAft>
                <a:spcPts val="0"/>
              </a:spcAft>
              <a:buNone/>
            </a:pPr>
            <a:r>
              <a:rPr lang="en-US" sz="2100">
                <a:solidFill>
                  <a:schemeClr val="dk1"/>
                </a:solidFill>
              </a:rPr>
              <a:t>Diving images into patches and operate on it directly</a:t>
            </a:r>
            <a:endParaRPr sz="2100">
              <a:solidFill>
                <a:schemeClr val="dk1"/>
              </a:solidFill>
            </a:endParaRPr>
          </a:p>
          <a:p>
            <a:pPr indent="-361950" lvl="0" marL="457200" marR="0" rtl="0" algn="l">
              <a:spcBef>
                <a:spcPts val="480"/>
              </a:spcBef>
              <a:spcAft>
                <a:spcPts val="0"/>
              </a:spcAft>
              <a:buClr>
                <a:schemeClr val="dk1"/>
              </a:buClr>
              <a:buSzPts val="2100"/>
              <a:buChar char="●"/>
            </a:pPr>
            <a:r>
              <a:rPr lang="en-US" sz="2100">
                <a:solidFill>
                  <a:schemeClr val="dk1"/>
                </a:solidFill>
              </a:rPr>
              <a:t>Convolution</a:t>
            </a:r>
            <a:endParaRPr sz="2100">
              <a:solidFill>
                <a:schemeClr val="dk1"/>
              </a:solidFill>
            </a:endParaRPr>
          </a:p>
          <a:p>
            <a:pPr indent="0" lvl="0" marL="0" marR="0" rtl="0" algn="l">
              <a:spcBef>
                <a:spcPts val="480"/>
              </a:spcBef>
              <a:spcAft>
                <a:spcPts val="0"/>
              </a:spcAft>
              <a:buNone/>
            </a:pPr>
            <a:r>
              <a:rPr lang="en-US" sz="2100">
                <a:solidFill>
                  <a:schemeClr val="dk1"/>
                </a:solidFill>
              </a:rPr>
              <a:t>	Convolutional layer in ConvMixer block.</a:t>
            </a:r>
            <a:endParaRPr sz="2100">
              <a:solidFill>
                <a:schemeClr val="dk1"/>
              </a:solidFill>
            </a:endParaRPr>
          </a:p>
          <a:p>
            <a:pPr indent="-361950" lvl="0" marL="457200" marR="0" rtl="0" algn="l">
              <a:spcBef>
                <a:spcPts val="480"/>
              </a:spcBef>
              <a:spcAft>
                <a:spcPts val="0"/>
              </a:spcAft>
              <a:buClr>
                <a:schemeClr val="dk1"/>
              </a:buClr>
              <a:buSzPts val="2100"/>
              <a:buChar char="●"/>
            </a:pPr>
            <a:r>
              <a:rPr lang="en-US" sz="2100">
                <a:solidFill>
                  <a:schemeClr val="dk1"/>
                </a:solidFill>
              </a:rPr>
              <a:t>Patch embedding stage followed by </a:t>
            </a:r>
            <a:r>
              <a:rPr lang="en-US" sz="2100">
                <a:solidFill>
                  <a:schemeClr val="dk1"/>
                </a:solidFill>
              </a:rPr>
              <a:t>isotropically</a:t>
            </a:r>
            <a:r>
              <a:rPr lang="en-US" sz="2100">
                <a:solidFill>
                  <a:schemeClr val="dk1"/>
                </a:solidFill>
              </a:rPr>
              <a:t> repeated convolutional blocks</a:t>
            </a:r>
            <a:endParaRPr sz="2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Experimental Setup</a:t>
            </a:r>
            <a:endParaRPr/>
          </a:p>
        </p:txBody>
      </p:sp>
      <p:sp>
        <p:nvSpPr>
          <p:cNvPr id="210" name="Google Shape;210;p29"/>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rmAutofit/>
          </a:bodyPr>
          <a:lstStyle/>
          <a:p>
            <a:pPr indent="-361950" lvl="0" marL="457200" marR="0" rtl="0" algn="l">
              <a:lnSpc>
                <a:spcPct val="150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Use CIFAR10 and CIFAR100 as datasets</a:t>
            </a:r>
            <a:endParaRPr sz="2100">
              <a:solidFill>
                <a:schemeClr val="dk1"/>
              </a:solidFill>
              <a:latin typeface="Merriweather"/>
              <a:ea typeface="Merriweather"/>
              <a:cs typeface="Merriweather"/>
              <a:sym typeface="Merriweather"/>
            </a:endParaRPr>
          </a:p>
          <a:p>
            <a:pPr indent="-361950" lvl="0" marL="457200" marR="0" rtl="0" algn="l">
              <a:lnSpc>
                <a:spcPct val="150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Standard hyperparameters </a:t>
            </a:r>
            <a:endParaRPr sz="2100">
              <a:solidFill>
                <a:schemeClr val="dk1"/>
              </a:solidFill>
              <a:latin typeface="Merriweather"/>
              <a:ea typeface="Merriweather"/>
              <a:cs typeface="Merriweather"/>
              <a:sym typeface="Merriweather"/>
            </a:endParaRPr>
          </a:p>
          <a:p>
            <a:pPr indent="-361950" lvl="0" marL="457200" marR="0" rtl="0" algn="l">
              <a:lnSpc>
                <a:spcPct val="150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Validation split = 0.1, with 10000 test set</a:t>
            </a:r>
            <a:endParaRPr sz="2100">
              <a:solidFill>
                <a:schemeClr val="dk1"/>
              </a:solidFill>
              <a:latin typeface="Merriweather"/>
              <a:ea typeface="Merriweather"/>
              <a:cs typeface="Merriweather"/>
              <a:sym typeface="Merriweather"/>
            </a:endParaRPr>
          </a:p>
          <a:p>
            <a:pPr indent="-361950" lvl="0" marL="457200" marR="0" rtl="0" algn="l">
              <a:lnSpc>
                <a:spcPct val="150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Data Augmentation</a:t>
            </a:r>
            <a:endParaRPr/>
          </a:p>
          <a:p>
            <a:pPr indent="-190500" lvl="0" marL="342900" rtl="0" algn="l">
              <a:spcBef>
                <a:spcPts val="0"/>
              </a:spcBef>
              <a:spcAft>
                <a:spcPts val="0"/>
              </a:spcAft>
              <a:buSzPts val="2400"/>
              <a:buNone/>
            </a:pPr>
            <a:r>
              <a:t/>
            </a:r>
            <a:endParaRPr/>
          </a:p>
        </p:txBody>
      </p:sp>
      <p:sp>
        <p:nvSpPr>
          <p:cNvPr id="211" name="Google Shape;211;p29"/>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Header</a:t>
            </a:r>
            <a:endParaRPr/>
          </a:p>
        </p:txBody>
      </p:sp>
      <p:sp>
        <p:nvSpPr>
          <p:cNvPr id="212" name="Google Shape;212;p29"/>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8/8/22</a:t>
            </a:r>
            <a:endParaRPr/>
          </a:p>
        </p:txBody>
      </p:sp>
      <p:sp>
        <p:nvSpPr>
          <p:cNvPr id="213" name="Google Shape;213;p29"/>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Training Details</a:t>
            </a:r>
            <a:endParaRPr/>
          </a:p>
        </p:txBody>
      </p:sp>
      <p:sp>
        <p:nvSpPr>
          <p:cNvPr id="219" name="Google Shape;219;p30"/>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Header</a:t>
            </a:r>
            <a:endParaRPr/>
          </a:p>
        </p:txBody>
      </p:sp>
      <p:sp>
        <p:nvSpPr>
          <p:cNvPr id="220" name="Google Shape;220;p30"/>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8/8/22</a:t>
            </a:r>
            <a:endParaRPr/>
          </a:p>
        </p:txBody>
      </p:sp>
      <p:sp>
        <p:nvSpPr>
          <p:cNvPr id="221" name="Google Shape;221;p30"/>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22" name="Google Shape;222;p30"/>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rmAutofit/>
          </a:bodyPr>
          <a:lstStyle/>
          <a:p>
            <a:pPr indent="-361950" lvl="0" marL="457200" marR="0" rtl="0" algn="l">
              <a:lnSpc>
                <a:spcPct val="200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Dropout = 0.3</a:t>
            </a:r>
            <a:endParaRPr sz="2100">
              <a:solidFill>
                <a:schemeClr val="dk1"/>
              </a:solidFill>
              <a:latin typeface="Merriweather"/>
              <a:ea typeface="Merriweather"/>
              <a:cs typeface="Merriweather"/>
              <a:sym typeface="Merriweather"/>
            </a:endParaRPr>
          </a:p>
          <a:p>
            <a:pPr indent="-361950" lvl="0" marL="457200" marR="0" rtl="0" algn="l">
              <a:lnSpc>
                <a:spcPct val="200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AdamW weight decay with </a:t>
            </a:r>
            <a:r>
              <a:rPr lang="en-US" sz="2100">
                <a:solidFill>
                  <a:schemeClr val="dk1"/>
                </a:solidFill>
                <a:latin typeface="Merriweather"/>
                <a:ea typeface="Merriweather"/>
                <a:cs typeface="Merriweather"/>
                <a:sym typeface="Merriweather"/>
              </a:rPr>
              <a:t>learning rate 0.001 and decay rate 0.0001</a:t>
            </a:r>
            <a:endParaRPr sz="2100">
              <a:solidFill>
                <a:schemeClr val="dk1"/>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Experimental Results</a:t>
            </a:r>
            <a:endParaRPr/>
          </a:p>
        </p:txBody>
      </p:sp>
      <p:sp>
        <p:nvSpPr>
          <p:cNvPr id="228" name="Google Shape;228;p31"/>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29" name="Google Shape;229;p31"/>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Header</a:t>
            </a:r>
            <a:endParaRPr/>
          </a:p>
        </p:txBody>
      </p:sp>
      <p:sp>
        <p:nvSpPr>
          <p:cNvPr id="230" name="Google Shape;230;p31"/>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8/8/22</a:t>
            </a:r>
            <a:endParaRPr/>
          </a:p>
        </p:txBody>
      </p:sp>
      <p:sp>
        <p:nvSpPr>
          <p:cNvPr id="231" name="Google Shape;231;p31"/>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graphicFrame>
        <p:nvGraphicFramePr>
          <p:cNvPr id="232" name="Google Shape;232;p31"/>
          <p:cNvGraphicFramePr/>
          <p:nvPr/>
        </p:nvGraphicFramePr>
        <p:xfrm>
          <a:off x="607163" y="2021540"/>
          <a:ext cx="3000000" cy="3000000"/>
        </p:xfrm>
        <a:graphic>
          <a:graphicData uri="http://schemas.openxmlformats.org/drawingml/2006/table">
            <a:tbl>
              <a:tblPr>
                <a:noFill/>
                <a:tableStyleId>{B029114E-275D-48E2-BDB8-05F5E7B76B0A}</a:tableStyleId>
              </a:tblPr>
              <a:tblGrid>
                <a:gridCol w="1596600"/>
                <a:gridCol w="1343875"/>
                <a:gridCol w="1499975"/>
                <a:gridCol w="1703700"/>
                <a:gridCol w="1785525"/>
              </a:tblGrid>
              <a:tr h="1463000">
                <a:tc>
                  <a:txBody>
                    <a:bodyPr/>
                    <a:lstStyle/>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Architects</a:t>
                      </a:r>
                      <a:endParaRPr sz="21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ViT</a:t>
                      </a:r>
                      <a:endParaRPr sz="21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(cifar10)</a:t>
                      </a:r>
                      <a:endParaRPr sz="21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ViT</a:t>
                      </a:r>
                      <a:endParaRPr sz="21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(cifar100)</a:t>
                      </a:r>
                      <a:endParaRPr sz="21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ConvMixer</a:t>
                      </a:r>
                      <a:endParaRPr sz="21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(cifar10)</a:t>
                      </a:r>
                      <a:endParaRPr sz="21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ConvMixer</a:t>
                      </a:r>
                      <a:endParaRPr sz="21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(cifar100)</a:t>
                      </a:r>
                      <a:endParaRPr sz="2100">
                        <a:solidFill>
                          <a:schemeClr val="dk1"/>
                        </a:solidFill>
                        <a:latin typeface="Merriweather"/>
                        <a:ea typeface="Merriweather"/>
                        <a:cs typeface="Merriweather"/>
                        <a:sym typeface="Merriweather"/>
                      </a:endParaRPr>
                    </a:p>
                  </a:txBody>
                  <a:tcPr marT="91425" marB="91425" marR="91425" marL="91425"/>
                </a:tc>
              </a:tr>
              <a:tr h="822925">
                <a:tc>
                  <a:txBody>
                    <a:bodyPr/>
                    <a:lstStyle/>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Accuracy</a:t>
                      </a:r>
                      <a:endParaRPr sz="21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72%</a:t>
                      </a:r>
                      <a:endParaRPr sz="21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56%</a:t>
                      </a:r>
                      <a:endParaRPr sz="21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82%</a:t>
                      </a:r>
                      <a:endParaRPr sz="21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US" sz="2100">
                          <a:solidFill>
                            <a:schemeClr val="dk1"/>
                          </a:solidFill>
                          <a:latin typeface="Merriweather"/>
                          <a:ea typeface="Merriweather"/>
                          <a:cs typeface="Merriweather"/>
                          <a:sym typeface="Merriweather"/>
                        </a:rPr>
                        <a:t>52%</a:t>
                      </a:r>
                      <a:endParaRPr sz="2100">
                        <a:solidFill>
                          <a:schemeClr val="dk1"/>
                        </a:solidFill>
                        <a:latin typeface="Merriweather"/>
                        <a:ea typeface="Merriweather"/>
                        <a:cs typeface="Merriweather"/>
                        <a:sym typeface="Merriweathe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Demos</a:t>
            </a:r>
            <a:endParaRPr/>
          </a:p>
        </p:txBody>
      </p:sp>
      <p:sp>
        <p:nvSpPr>
          <p:cNvPr id="238" name="Google Shape;238;p32"/>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39" name="Google Shape;239;p32"/>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Header</a:t>
            </a:r>
            <a:endParaRPr/>
          </a:p>
        </p:txBody>
      </p:sp>
      <p:sp>
        <p:nvSpPr>
          <p:cNvPr id="240" name="Google Shape;240;p32"/>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8/8/22</a:t>
            </a:r>
            <a:endParaRPr/>
          </a:p>
        </p:txBody>
      </p:sp>
      <p:sp>
        <p:nvSpPr>
          <p:cNvPr id="241" name="Google Shape;241;p32"/>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42" name="Google Shape;242;p32"/>
          <p:cNvPicPr preferRelativeResize="0"/>
          <p:nvPr/>
        </p:nvPicPr>
        <p:blipFill>
          <a:blip r:embed="rId3">
            <a:alphaModFix/>
          </a:blip>
          <a:stretch>
            <a:fillRect/>
          </a:stretch>
        </p:blipFill>
        <p:spPr>
          <a:xfrm>
            <a:off x="794150" y="1680850"/>
            <a:ext cx="5282749" cy="44321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609600" y="762000"/>
            <a:ext cx="7924800" cy="6858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Conclusion</a:t>
            </a:r>
            <a:endParaRPr/>
          </a:p>
        </p:txBody>
      </p:sp>
      <p:sp>
        <p:nvSpPr>
          <p:cNvPr id="249" name="Google Shape;249;p33"/>
          <p:cNvSpPr txBox="1"/>
          <p:nvPr>
            <p:ph idx="1" type="body"/>
          </p:nvPr>
        </p:nvSpPr>
        <p:spPr>
          <a:xfrm>
            <a:off x="609600" y="1828800"/>
            <a:ext cx="7924800" cy="3886200"/>
          </a:xfrm>
          <a:prstGeom prst="rect">
            <a:avLst/>
          </a:prstGeom>
        </p:spPr>
        <p:txBody>
          <a:bodyPr anchorCtr="0" anchor="t" bIns="45700" lIns="91425" spcFirstLastPara="1" rIns="91425" wrap="square" tIns="45700">
            <a:normAutofit/>
          </a:bodyPr>
          <a:lstStyle/>
          <a:p>
            <a:pPr indent="-361950" lvl="0" marL="457200" marR="0" rtl="0" algn="l">
              <a:lnSpc>
                <a:spcPct val="100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Q: Is the performance of ViT due to the inherently </a:t>
            </a:r>
            <a:r>
              <a:rPr lang="en-US" sz="2100">
                <a:solidFill>
                  <a:schemeClr val="dk1"/>
                </a:solidFill>
                <a:latin typeface="Merriweather"/>
                <a:ea typeface="Merriweather"/>
                <a:cs typeface="Merriweather"/>
                <a:sym typeface="Merriweather"/>
              </a:rPr>
              <a:t>powerful Transformer architecture or due to using patches as the input representation?</a:t>
            </a:r>
            <a:endParaRPr sz="2100">
              <a:solidFill>
                <a:schemeClr val="dk1"/>
              </a:solidFill>
              <a:latin typeface="Merriweather"/>
              <a:ea typeface="Merriweather"/>
              <a:cs typeface="Merriweather"/>
              <a:sym typeface="Merriweather"/>
            </a:endParaRPr>
          </a:p>
          <a:p>
            <a:pPr indent="-361950" lvl="0" marL="457200" rtl="0" algn="l">
              <a:lnSpc>
                <a:spcPct val="100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ConvMixer is a simpler model which allows direct operations on patches.</a:t>
            </a:r>
            <a:endParaRPr sz="2100">
              <a:solidFill>
                <a:schemeClr val="dk1"/>
              </a:solidFill>
              <a:latin typeface="Merriweather"/>
              <a:ea typeface="Merriweather"/>
              <a:cs typeface="Merriweather"/>
              <a:sym typeface="Merriweather"/>
            </a:endParaRPr>
          </a:p>
          <a:p>
            <a:pPr indent="-361950" lvl="0" marL="457200" rtl="0" algn="l">
              <a:lnSpc>
                <a:spcPct val="100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ConvMixer has better performance with similar data sizes and parameter counts.</a:t>
            </a:r>
            <a:endParaRPr sz="2100">
              <a:solidFill>
                <a:schemeClr val="dk1"/>
              </a:solidFill>
              <a:latin typeface="Merriweather"/>
              <a:ea typeface="Merriweather"/>
              <a:cs typeface="Merriweather"/>
              <a:sym typeface="Merriweather"/>
            </a:endParaRPr>
          </a:p>
          <a:p>
            <a:pPr indent="-361950" lvl="0" marL="457200" rtl="0" algn="l">
              <a:lnSpc>
                <a:spcPct val="100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Experiment on larger datasets to better understand and compare the two models in the future.</a:t>
            </a:r>
            <a:endParaRPr sz="2100">
              <a:solidFill>
                <a:schemeClr val="dk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t/>
            </a:r>
            <a:endParaRPr sz="2100">
              <a:solidFill>
                <a:schemeClr val="dk1"/>
              </a:solidFill>
              <a:latin typeface="Merriweather"/>
              <a:ea typeface="Merriweather"/>
              <a:cs typeface="Merriweather"/>
              <a:sym typeface="Merriweather"/>
            </a:endParaRPr>
          </a:p>
        </p:txBody>
      </p:sp>
      <p:sp>
        <p:nvSpPr>
          <p:cNvPr id="250" name="Google Shape;250;p33"/>
          <p:cNvSpPr txBox="1"/>
          <p:nvPr>
            <p:ph idx="12" type="sldNum"/>
          </p:nvPr>
        </p:nvSpPr>
        <p:spPr>
          <a:xfrm>
            <a:off x="8289925" y="0"/>
            <a:ext cx="854100" cy="304800"/>
          </a:xfrm>
          <a:prstGeom prst="rect">
            <a:avLst/>
          </a:prstGeom>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249550" y="726975"/>
            <a:ext cx="82149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3000"/>
              <a:t>Motivation</a:t>
            </a:r>
            <a:endParaRPr sz="3000"/>
          </a:p>
        </p:txBody>
      </p:sp>
      <p:sp>
        <p:nvSpPr>
          <p:cNvPr id="90" name="Google Shape;90;p16"/>
          <p:cNvSpPr txBox="1"/>
          <p:nvPr>
            <p:ph idx="1" type="body"/>
          </p:nvPr>
        </p:nvSpPr>
        <p:spPr>
          <a:xfrm>
            <a:off x="609600" y="1484784"/>
            <a:ext cx="7924800" cy="3886200"/>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SzPts val="2400"/>
              <a:buNone/>
            </a:pPr>
            <a:r>
              <a:t/>
            </a:r>
            <a:endParaRPr/>
          </a:p>
          <a:p>
            <a:pPr indent="-190500" lvl="0" marL="342900" rtl="0" algn="l">
              <a:spcBef>
                <a:spcPts val="480"/>
              </a:spcBef>
              <a:spcAft>
                <a:spcPts val="0"/>
              </a:spcAft>
              <a:buSzPts val="2400"/>
              <a:buNone/>
            </a:pPr>
            <a:r>
              <a:t/>
            </a:r>
            <a:endParaRPr/>
          </a:p>
          <a:p>
            <a:pPr indent="-190500" lvl="0" marL="342900" rtl="0" algn="l">
              <a:spcBef>
                <a:spcPts val="480"/>
              </a:spcBef>
              <a:spcAft>
                <a:spcPts val="0"/>
              </a:spcAft>
              <a:buSzPts val="2400"/>
              <a:buNone/>
            </a:pPr>
            <a:r>
              <a:t/>
            </a:r>
            <a:endParaRPr/>
          </a:p>
        </p:txBody>
      </p:sp>
      <p:sp>
        <p:nvSpPr>
          <p:cNvPr id="91" name="Google Shape;91;p16"/>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8/8/22</a:t>
            </a:r>
            <a:endParaRPr/>
          </a:p>
        </p:txBody>
      </p:sp>
      <p:sp>
        <p:nvSpPr>
          <p:cNvPr id="92" name="Google Shape;92;p16"/>
          <p:cNvSpPr txBox="1"/>
          <p:nvPr>
            <p:ph idx="12" type="sldNum"/>
          </p:nvPr>
        </p:nvSpPr>
        <p:spPr>
          <a:xfrm>
            <a:off x="8289925" y="0"/>
            <a:ext cx="854100" cy="304800"/>
          </a:xfrm>
          <a:prstGeom prst="rect">
            <a:avLst/>
          </a:prstGeom>
          <a:noFill/>
          <a:ln>
            <a:noFill/>
          </a:ln>
        </p:spPr>
        <p:txBody>
          <a:bodyPr anchorCtr="0" anchor="ctr" bIns="45700" lIns="0" spcFirstLastPara="1" rIns="0" wrap="square" tIns="45700">
            <a:normAutofit/>
          </a:bodyPr>
          <a:lstStyle/>
          <a:p>
            <a:pPr indent="0" lvl="0" marL="0" rtl="0" algn="l">
              <a:spcBef>
                <a:spcPts val="0"/>
              </a:spcBef>
              <a:spcAft>
                <a:spcPts val="0"/>
              </a:spcAft>
              <a:buNone/>
            </a:pPr>
            <a:fld id="{00000000-1234-1234-1234-123412341234}" type="slidenum">
              <a:rPr lang="en-US"/>
              <a:t>‹#›</a:t>
            </a:fld>
            <a:endParaRPr/>
          </a:p>
        </p:txBody>
      </p:sp>
      <p:sp>
        <p:nvSpPr>
          <p:cNvPr id="93" name="Google Shape;93;p16"/>
          <p:cNvSpPr txBox="1"/>
          <p:nvPr/>
        </p:nvSpPr>
        <p:spPr>
          <a:xfrm>
            <a:off x="249550" y="1302900"/>
            <a:ext cx="8586600" cy="51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100">
                <a:solidFill>
                  <a:schemeClr val="dk1"/>
                </a:solidFill>
                <a:latin typeface="Merriweather"/>
                <a:ea typeface="Merriweather"/>
                <a:cs typeface="Merriweather"/>
                <a:sym typeface="Merriweather"/>
              </a:rPr>
              <a:t>The dominant architecture for vision tasks:</a:t>
            </a:r>
            <a:endParaRPr sz="2100">
              <a:solidFill>
                <a:schemeClr val="dk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ResNet (2015)</a:t>
            </a:r>
            <a:endParaRPr sz="2100">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2100">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None/>
            </a:pPr>
            <a:r>
              <a:rPr lang="en-US" sz="2100">
                <a:solidFill>
                  <a:schemeClr val="dk1"/>
                </a:solidFill>
                <a:latin typeface="Merriweather"/>
                <a:ea typeface="Merriweather"/>
                <a:cs typeface="Merriweather"/>
                <a:sym typeface="Merriweather"/>
              </a:rPr>
              <a:t>Challenger from Natural Language Processing:</a:t>
            </a:r>
            <a:endParaRPr sz="2100">
              <a:solidFill>
                <a:schemeClr val="dk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Vision Transformer</a:t>
            </a:r>
            <a:endParaRPr sz="2100">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2100">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None/>
            </a:pPr>
            <a:r>
              <a:rPr b="1" i="1" lang="en-US" sz="2800">
                <a:solidFill>
                  <a:schemeClr val="dk1"/>
                </a:solidFill>
                <a:latin typeface="Merriweather"/>
                <a:ea typeface="Merriweather"/>
                <a:cs typeface="Merriweather"/>
                <a:sym typeface="Merriweather"/>
              </a:rPr>
              <a:t>Why?</a:t>
            </a:r>
            <a:endParaRPr b="1" i="1" sz="2800">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2100">
              <a:solidFill>
                <a:schemeClr val="dk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Figure out what makes it so powerful</a:t>
            </a:r>
            <a:endParaRPr sz="2100">
              <a:solidFill>
                <a:schemeClr val="dk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Can we design a more efficient neural network for image classification?</a:t>
            </a:r>
            <a:endParaRPr sz="2100">
              <a:solidFill>
                <a:schemeClr val="dk1"/>
              </a:solidFill>
              <a:latin typeface="Merriweather"/>
              <a:ea typeface="Merriweather"/>
              <a:cs typeface="Merriweather"/>
              <a:sym typeface="Merriweather"/>
            </a:endParaRPr>
          </a:p>
          <a:p>
            <a:pPr indent="0" lvl="0" marL="0" rtl="0" algn="just">
              <a:lnSpc>
                <a:spcPct val="115000"/>
              </a:lnSpc>
              <a:spcBef>
                <a:spcPts val="0"/>
              </a:spcBef>
              <a:spcAft>
                <a:spcPts val="0"/>
              </a:spcAft>
              <a:buNone/>
            </a:pPr>
            <a:r>
              <a:t/>
            </a:r>
            <a:endParaRPr sz="2100">
              <a:solidFill>
                <a:schemeClr val="dk1"/>
              </a:solidFill>
              <a:latin typeface="Merriweather"/>
              <a:ea typeface="Merriweather"/>
              <a:cs typeface="Merriweather"/>
              <a:sym typeface="Merriweather"/>
            </a:endParaRPr>
          </a:p>
        </p:txBody>
      </p:sp>
      <p:sp>
        <p:nvSpPr>
          <p:cNvPr id="94" name="Google Shape;94;p16"/>
          <p:cNvSpPr/>
          <p:nvPr/>
        </p:nvSpPr>
        <p:spPr>
          <a:xfrm>
            <a:off x="3174350" y="5294500"/>
            <a:ext cx="2037300" cy="935700"/>
          </a:xfrm>
          <a:prstGeom prst="wedgeRoundRectCallout">
            <a:avLst>
              <a:gd fmla="val -20833" name="adj1"/>
              <a:gd fmla="val 62500" name="adj2"/>
              <a:gd fmla="val 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latin typeface="Merriweather"/>
                <a:ea typeface="Merriweather"/>
                <a:cs typeface="Merriweather"/>
                <a:sym typeface="Merriweather"/>
              </a:rPr>
              <a:t>ConvMixer</a:t>
            </a:r>
            <a:endParaRPr sz="2100">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Github Link</a:t>
            </a:r>
            <a:endParaRPr/>
          </a:p>
        </p:txBody>
      </p:sp>
      <p:sp>
        <p:nvSpPr>
          <p:cNvPr id="256" name="Google Shape;256;p34"/>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None/>
            </a:pPr>
            <a:r>
              <a:rPr lang="en-US" sz="2100">
                <a:solidFill>
                  <a:schemeClr val="dk1"/>
                </a:solidFill>
                <a:latin typeface="Merriweather"/>
                <a:ea typeface="Merriweather"/>
                <a:cs typeface="Merriweather"/>
                <a:sym typeface="Merriweather"/>
              </a:rPr>
              <a:t>https://github.com/CS523-Project/Image-Classification</a:t>
            </a:r>
            <a:endParaRPr sz="2100">
              <a:solidFill>
                <a:schemeClr val="dk1"/>
              </a:solidFill>
              <a:latin typeface="Merriweather"/>
              <a:ea typeface="Merriweather"/>
              <a:cs typeface="Merriweather"/>
              <a:sym typeface="Merriweather"/>
            </a:endParaRPr>
          </a:p>
        </p:txBody>
      </p:sp>
      <p:sp>
        <p:nvSpPr>
          <p:cNvPr id="257" name="Google Shape;257;p34"/>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Header</a:t>
            </a:r>
            <a:endParaRPr/>
          </a:p>
        </p:txBody>
      </p:sp>
      <p:sp>
        <p:nvSpPr>
          <p:cNvPr id="258" name="Google Shape;258;p34"/>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8/8/22</a:t>
            </a:r>
            <a:endParaRPr/>
          </a:p>
        </p:txBody>
      </p:sp>
      <p:sp>
        <p:nvSpPr>
          <p:cNvPr id="259" name="Google Shape;259;p34"/>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QUESTIONS?</a:t>
            </a:r>
            <a:endParaRPr/>
          </a:p>
        </p:txBody>
      </p:sp>
      <p:sp>
        <p:nvSpPr>
          <p:cNvPr id="266" name="Google Shape;266;p3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SzPts val="2000"/>
              <a:buNone/>
            </a:pPr>
            <a:r>
              <a:rPr lang="en-US"/>
              <a:t>Thank you!</a:t>
            </a:r>
            <a:endParaRPr/>
          </a:p>
        </p:txBody>
      </p:sp>
      <p:sp>
        <p:nvSpPr>
          <p:cNvPr id="267" name="Google Shape;267;p35"/>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8/8/22</a:t>
            </a:r>
            <a:endParaRPr/>
          </a:p>
        </p:txBody>
      </p:sp>
      <p:sp>
        <p:nvSpPr>
          <p:cNvPr id="268" name="Google Shape;268;p35"/>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rmAutofit/>
          </a:bodyPr>
          <a:lstStyle/>
          <a:p>
            <a:pPr indent="0" lvl="0" marL="0" rtl="0" algn="l">
              <a:spcBef>
                <a:spcPts val="0"/>
              </a:spcBef>
              <a:spcAft>
                <a:spcPts val="0"/>
              </a:spcAft>
              <a:buNone/>
            </a:pPr>
            <a:fld id="{00000000-1234-1234-1234-123412341234}" type="slidenum">
              <a:rPr lang="en-US"/>
              <a:t>‹#›</a:t>
            </a:fld>
            <a:endParaRPr/>
          </a:p>
        </p:txBody>
      </p:sp>
      <p:sp>
        <p:nvSpPr>
          <p:cNvPr id="269" name="Google Shape;269;p35"/>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Header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463625" y="726975"/>
            <a:ext cx="80007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3000"/>
              <a:t>Goal</a:t>
            </a:r>
            <a:endParaRPr i="1" sz="3000"/>
          </a:p>
        </p:txBody>
      </p:sp>
      <p:sp>
        <p:nvSpPr>
          <p:cNvPr id="101" name="Google Shape;101;p17"/>
          <p:cNvSpPr txBox="1"/>
          <p:nvPr>
            <p:ph idx="1" type="body"/>
          </p:nvPr>
        </p:nvSpPr>
        <p:spPr>
          <a:xfrm>
            <a:off x="609600" y="1484784"/>
            <a:ext cx="7924800" cy="3886200"/>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SzPts val="2400"/>
              <a:buNone/>
            </a:pPr>
            <a:r>
              <a:t/>
            </a:r>
            <a:endParaRPr/>
          </a:p>
          <a:p>
            <a:pPr indent="-190500" lvl="0" marL="342900" rtl="0" algn="l">
              <a:spcBef>
                <a:spcPts val="480"/>
              </a:spcBef>
              <a:spcAft>
                <a:spcPts val="0"/>
              </a:spcAft>
              <a:buSzPts val="2400"/>
              <a:buNone/>
            </a:pPr>
            <a:r>
              <a:t/>
            </a:r>
            <a:endParaRPr/>
          </a:p>
          <a:p>
            <a:pPr indent="-190500" lvl="0" marL="342900" rtl="0" algn="l">
              <a:spcBef>
                <a:spcPts val="480"/>
              </a:spcBef>
              <a:spcAft>
                <a:spcPts val="0"/>
              </a:spcAft>
              <a:buSzPts val="2400"/>
              <a:buNone/>
            </a:pPr>
            <a:r>
              <a:t/>
            </a:r>
            <a:endParaRPr/>
          </a:p>
        </p:txBody>
      </p:sp>
      <p:sp>
        <p:nvSpPr>
          <p:cNvPr id="102" name="Google Shape;102;p17"/>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8/8/22</a:t>
            </a:r>
            <a:endParaRPr/>
          </a:p>
        </p:txBody>
      </p:sp>
      <p:sp>
        <p:nvSpPr>
          <p:cNvPr id="103" name="Google Shape;103;p17"/>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04" name="Google Shape;104;p17"/>
          <p:cNvSpPr txBox="1"/>
          <p:nvPr/>
        </p:nvSpPr>
        <p:spPr>
          <a:xfrm>
            <a:off x="463625" y="1412775"/>
            <a:ext cx="8284800" cy="47937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sz="2100">
                <a:solidFill>
                  <a:schemeClr val="dk1"/>
                </a:solidFill>
                <a:latin typeface="Merriweather"/>
                <a:ea typeface="Merriweather"/>
                <a:cs typeface="Merriweather"/>
                <a:sym typeface="Merriweather"/>
              </a:rPr>
              <a:t>Explore the components and the features of the ViT</a:t>
            </a:r>
            <a:endParaRPr sz="2100">
              <a:solidFill>
                <a:schemeClr val="dk1"/>
              </a:solidFill>
              <a:latin typeface="Merriweather"/>
              <a:ea typeface="Merriweather"/>
              <a:cs typeface="Merriweather"/>
              <a:sym typeface="Merriweather"/>
            </a:endParaRPr>
          </a:p>
          <a:p>
            <a:pPr indent="0" lvl="0" marL="0" rtl="0" algn="just">
              <a:lnSpc>
                <a:spcPct val="115000"/>
              </a:lnSpc>
              <a:spcBef>
                <a:spcPts val="0"/>
              </a:spcBef>
              <a:spcAft>
                <a:spcPts val="0"/>
              </a:spcAft>
              <a:buNone/>
            </a:pPr>
            <a:r>
              <a:t/>
            </a:r>
            <a:endParaRPr sz="2100">
              <a:solidFill>
                <a:schemeClr val="dk1"/>
              </a:solidFill>
              <a:latin typeface="Merriweather"/>
              <a:ea typeface="Merriweather"/>
              <a:cs typeface="Merriweather"/>
              <a:sym typeface="Merriweather"/>
            </a:endParaRPr>
          </a:p>
          <a:p>
            <a:pPr indent="0" lvl="0" marL="0" rtl="0" algn="just">
              <a:lnSpc>
                <a:spcPct val="115000"/>
              </a:lnSpc>
              <a:spcBef>
                <a:spcPts val="0"/>
              </a:spcBef>
              <a:spcAft>
                <a:spcPts val="0"/>
              </a:spcAft>
              <a:buNone/>
            </a:pPr>
            <a:r>
              <a:rPr lang="en-US" sz="2100">
                <a:solidFill>
                  <a:schemeClr val="dk1"/>
                </a:solidFill>
                <a:latin typeface="Merriweather"/>
                <a:ea typeface="Merriweather"/>
                <a:cs typeface="Merriweather"/>
                <a:sym typeface="Merriweather"/>
              </a:rPr>
              <a:t>Is the performance of ViT due to the inherently powerful </a:t>
            </a:r>
            <a:r>
              <a:rPr lang="en-US" sz="2100">
                <a:solidFill>
                  <a:srgbClr val="1155CC"/>
                </a:solidFill>
                <a:latin typeface="Merriweather"/>
                <a:ea typeface="Merriweather"/>
                <a:cs typeface="Merriweather"/>
                <a:sym typeface="Merriweather"/>
              </a:rPr>
              <a:t>Transformer architecture</a:t>
            </a:r>
            <a:r>
              <a:rPr lang="en-US" sz="2100">
                <a:solidFill>
                  <a:schemeClr val="dk1"/>
                </a:solidFill>
                <a:latin typeface="Merriweather"/>
                <a:ea typeface="Merriweather"/>
                <a:cs typeface="Merriweather"/>
                <a:sym typeface="Merriweather"/>
              </a:rPr>
              <a:t> or due to using </a:t>
            </a:r>
            <a:r>
              <a:rPr lang="en-US" sz="2100">
                <a:solidFill>
                  <a:srgbClr val="1155CC"/>
                </a:solidFill>
                <a:latin typeface="Merriweather"/>
                <a:ea typeface="Merriweather"/>
                <a:cs typeface="Merriweather"/>
                <a:sym typeface="Merriweather"/>
              </a:rPr>
              <a:t>patches</a:t>
            </a:r>
            <a:r>
              <a:rPr lang="en-US" sz="2100">
                <a:solidFill>
                  <a:schemeClr val="dk1"/>
                </a:solidFill>
                <a:latin typeface="Merriweather"/>
                <a:ea typeface="Merriweather"/>
                <a:cs typeface="Merriweather"/>
                <a:sym typeface="Merriweather"/>
              </a:rPr>
              <a:t> as the input representation?</a:t>
            </a:r>
            <a:endParaRPr sz="2100">
              <a:solidFill>
                <a:schemeClr val="dk1"/>
              </a:solidFill>
              <a:latin typeface="Merriweather"/>
              <a:ea typeface="Merriweather"/>
              <a:cs typeface="Merriweather"/>
              <a:sym typeface="Merriweather"/>
            </a:endParaRPr>
          </a:p>
          <a:p>
            <a:pPr indent="0" lvl="0" marL="0" rtl="0" algn="just">
              <a:lnSpc>
                <a:spcPct val="115000"/>
              </a:lnSpc>
              <a:spcBef>
                <a:spcPts val="0"/>
              </a:spcBef>
              <a:spcAft>
                <a:spcPts val="0"/>
              </a:spcAft>
              <a:buNone/>
            </a:pPr>
            <a:r>
              <a:t/>
            </a:r>
            <a:endParaRPr sz="2100">
              <a:solidFill>
                <a:schemeClr val="dk1"/>
              </a:solidFill>
              <a:latin typeface="Merriweather"/>
              <a:ea typeface="Merriweather"/>
              <a:cs typeface="Merriweather"/>
              <a:sym typeface="Merriweather"/>
            </a:endParaRPr>
          </a:p>
          <a:p>
            <a:pPr indent="0" lvl="0" marL="0" rtl="0" algn="just">
              <a:lnSpc>
                <a:spcPct val="115000"/>
              </a:lnSpc>
              <a:spcBef>
                <a:spcPts val="0"/>
              </a:spcBef>
              <a:spcAft>
                <a:spcPts val="0"/>
              </a:spcAft>
              <a:buNone/>
            </a:pPr>
            <a:r>
              <a:rPr lang="en-US" sz="2100">
                <a:solidFill>
                  <a:schemeClr val="dk1"/>
                </a:solidFill>
                <a:latin typeface="Merriweather"/>
                <a:ea typeface="Merriweather"/>
                <a:cs typeface="Merriweather"/>
                <a:sym typeface="Merriweather"/>
              </a:rPr>
              <a:t>The implementation of the ConvMixer</a:t>
            </a:r>
            <a:endParaRPr sz="2100">
              <a:solidFill>
                <a:schemeClr val="dk1"/>
              </a:solidFill>
              <a:latin typeface="Merriweather"/>
              <a:ea typeface="Merriweather"/>
              <a:cs typeface="Merriweather"/>
              <a:sym typeface="Merriweather"/>
            </a:endParaRPr>
          </a:p>
          <a:p>
            <a:pPr indent="-361950" lvl="0" marL="457200" rtl="0" algn="just">
              <a:lnSpc>
                <a:spcPct val="115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similar to ViT in many aspects</a:t>
            </a:r>
            <a:endParaRPr sz="2100">
              <a:solidFill>
                <a:schemeClr val="dk1"/>
              </a:solidFill>
              <a:latin typeface="Merriweather"/>
              <a:ea typeface="Merriweather"/>
              <a:cs typeface="Merriweather"/>
              <a:sym typeface="Merriweather"/>
            </a:endParaRPr>
          </a:p>
          <a:p>
            <a:pPr indent="-361950" lvl="0" marL="457200" rtl="0" algn="just">
              <a:lnSpc>
                <a:spcPct val="115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modify a prototype ViT with new architecture</a:t>
            </a:r>
            <a:endParaRPr sz="2100">
              <a:solidFill>
                <a:schemeClr val="dk1"/>
              </a:solidFill>
              <a:latin typeface="Merriweather"/>
              <a:ea typeface="Merriweather"/>
              <a:cs typeface="Merriweather"/>
              <a:sym typeface="Merriweather"/>
            </a:endParaRPr>
          </a:p>
          <a:p>
            <a:pPr indent="-361950" lvl="0" marL="457200" rtl="0" algn="just">
              <a:lnSpc>
                <a:spcPct val="115000"/>
              </a:lnSpc>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compare the ConvMixer with the original ViT</a:t>
            </a:r>
            <a:endParaRPr sz="2100">
              <a:solidFill>
                <a:schemeClr val="dk1"/>
              </a:solidFill>
              <a:latin typeface="Merriweather"/>
              <a:ea typeface="Merriweather"/>
              <a:cs typeface="Merriweather"/>
              <a:sym typeface="Merriweather"/>
            </a:endParaRPr>
          </a:p>
          <a:p>
            <a:pPr indent="0" lvl="0" marL="0" rtl="0" algn="just">
              <a:lnSpc>
                <a:spcPct val="115000"/>
              </a:lnSpc>
              <a:spcBef>
                <a:spcPts val="0"/>
              </a:spcBef>
              <a:spcAft>
                <a:spcPts val="0"/>
              </a:spcAft>
              <a:buNone/>
            </a:pPr>
            <a:r>
              <a:t/>
            </a:r>
            <a:endParaRPr sz="2100">
              <a:solidFill>
                <a:schemeClr val="dk1"/>
              </a:solidFill>
              <a:latin typeface="Merriweather"/>
              <a:ea typeface="Merriweather"/>
              <a:cs typeface="Merriweather"/>
              <a:sym typeface="Merriweather"/>
            </a:endParaRPr>
          </a:p>
          <a:p>
            <a:pPr indent="0" lvl="0" marL="0" rtl="0" algn="just">
              <a:lnSpc>
                <a:spcPct val="115000"/>
              </a:lnSpc>
              <a:spcBef>
                <a:spcPts val="0"/>
              </a:spcBef>
              <a:spcAft>
                <a:spcPts val="0"/>
              </a:spcAft>
              <a:buNone/>
            </a:pPr>
            <a:r>
              <a:t/>
            </a:r>
            <a:endParaRPr sz="2100">
              <a:solidFill>
                <a:schemeClr val="dk1"/>
              </a:solidFill>
              <a:latin typeface="Merriweather"/>
              <a:ea typeface="Merriweather"/>
              <a:cs typeface="Merriweather"/>
              <a:sym typeface="Merriweather"/>
            </a:endParaRPr>
          </a:p>
          <a:p>
            <a:pPr indent="0" lvl="0" marL="0" marR="0" rtl="0" algn="l">
              <a:spcBef>
                <a:spcPts val="0"/>
              </a:spcBef>
              <a:spcAft>
                <a:spcPts val="0"/>
              </a:spcAft>
              <a:buNone/>
            </a:pPr>
            <a:r>
              <a:t/>
            </a:r>
            <a:endParaRPr sz="2400">
              <a:solidFill>
                <a:schemeClr val="dk1"/>
              </a:solidFil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sz="24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609600" y="617225"/>
            <a:ext cx="7924800" cy="6858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r>
              <a:rPr lang="en-US"/>
              <a:t>Main Reference Work</a:t>
            </a:r>
            <a:endParaRPr/>
          </a:p>
        </p:txBody>
      </p:sp>
      <p:sp>
        <p:nvSpPr>
          <p:cNvPr id="111" name="Google Shape;111;p18"/>
          <p:cNvSpPr txBox="1"/>
          <p:nvPr>
            <p:ph idx="1" type="body"/>
          </p:nvPr>
        </p:nvSpPr>
        <p:spPr>
          <a:xfrm>
            <a:off x="609600" y="1303025"/>
            <a:ext cx="7924800" cy="5040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100">
                <a:solidFill>
                  <a:schemeClr val="dk1"/>
                </a:solidFill>
                <a:latin typeface="Merriweather"/>
                <a:ea typeface="Merriweather"/>
                <a:cs typeface="Merriweather"/>
                <a:sym typeface="Merriweather"/>
              </a:rPr>
              <a:t>Paper 1: Transformer for Image Recognition at Scale</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rPr lang="en-US" sz="2100" u="sng">
                <a:solidFill>
                  <a:schemeClr val="hlink"/>
                </a:solidFill>
                <a:latin typeface="Merriweather"/>
                <a:ea typeface="Merriweather"/>
                <a:cs typeface="Merriweather"/>
                <a:sym typeface="Merriweather"/>
                <a:hlinkClick r:id="rId3"/>
              </a:rPr>
              <a:t>https://arxiv.org/pdf/2010.11929.pdf</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rPr lang="en-US" sz="2100">
                <a:solidFill>
                  <a:schemeClr val="dk1"/>
                </a:solidFill>
                <a:latin typeface="Merriweather"/>
                <a:ea typeface="Merriweather"/>
                <a:cs typeface="Merriweather"/>
                <a:sym typeface="Merriweather"/>
              </a:rPr>
              <a:t>Explanation to the Vision Transformer</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rPr lang="en-US" sz="2100">
                <a:solidFill>
                  <a:schemeClr val="dk1"/>
                </a:solidFill>
                <a:latin typeface="Merriweather"/>
                <a:ea typeface="Merriweather"/>
                <a:cs typeface="Merriweather"/>
                <a:sym typeface="Merriweather"/>
              </a:rPr>
              <a:t>Paper 2: Patches are all you need?</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rPr lang="en-US" sz="2100" u="sng">
                <a:solidFill>
                  <a:schemeClr val="hlink"/>
                </a:solidFill>
                <a:latin typeface="Merriweather"/>
                <a:ea typeface="Merriweather"/>
                <a:cs typeface="Merriweather"/>
                <a:sym typeface="Merriweather"/>
                <a:hlinkClick r:id="rId4"/>
              </a:rPr>
              <a:t>https://openreview.net/pdf?id=TVHS5Y4dNvM</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rPr lang="en-US" sz="2100">
                <a:solidFill>
                  <a:schemeClr val="dk1"/>
                </a:solidFill>
                <a:latin typeface="Merriweather"/>
                <a:ea typeface="Merriweather"/>
                <a:cs typeface="Merriweather"/>
                <a:sym typeface="Merriweather"/>
              </a:rPr>
              <a:t>Explanation to the ConvMixer</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rPr lang="en-US" sz="2100">
                <a:solidFill>
                  <a:schemeClr val="dk1"/>
                </a:solidFill>
                <a:latin typeface="Merriweather"/>
                <a:ea typeface="Merriweather"/>
                <a:cs typeface="Merriweather"/>
                <a:sym typeface="Merriweather"/>
              </a:rPr>
              <a:t>Datasets:</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rPr lang="en-US" sz="2100">
                <a:solidFill>
                  <a:schemeClr val="dk1"/>
                </a:solidFill>
                <a:latin typeface="Merriweather"/>
                <a:ea typeface="Merriweather"/>
                <a:cs typeface="Merriweather"/>
                <a:sym typeface="Merriweather"/>
              </a:rPr>
              <a:t>Cifar10 with 10 classes (32 x 32) pixels 60000 images</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rPr lang="en-US" sz="2100">
                <a:solidFill>
                  <a:schemeClr val="dk1"/>
                </a:solidFill>
                <a:latin typeface="Merriweather"/>
                <a:ea typeface="Merriweather"/>
                <a:cs typeface="Merriweather"/>
                <a:sym typeface="Merriweather"/>
              </a:rPr>
              <a:t>Cifar100 with 100 classes</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t/>
            </a:r>
            <a:endParaRPr sz="2100">
              <a:solidFill>
                <a:schemeClr val="dk1"/>
              </a:solidFill>
              <a:latin typeface="Merriweather"/>
              <a:ea typeface="Merriweather"/>
              <a:cs typeface="Merriweather"/>
              <a:sym typeface="Merriweather"/>
            </a:endParaRPr>
          </a:p>
        </p:txBody>
      </p:sp>
      <p:sp>
        <p:nvSpPr>
          <p:cNvPr id="112" name="Google Shape;112;p18"/>
          <p:cNvSpPr txBox="1"/>
          <p:nvPr>
            <p:ph idx="12" type="sldNum"/>
          </p:nvPr>
        </p:nvSpPr>
        <p:spPr>
          <a:xfrm>
            <a:off x="8289925" y="0"/>
            <a:ext cx="854100" cy="304800"/>
          </a:xfrm>
          <a:prstGeom prst="rect">
            <a:avLst/>
          </a:prstGeom>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609600" y="431349"/>
            <a:ext cx="7924800" cy="599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Main architecture of the ViT</a:t>
            </a:r>
            <a:endParaRPr/>
          </a:p>
        </p:txBody>
      </p:sp>
      <p:sp>
        <p:nvSpPr>
          <p:cNvPr id="118" name="Google Shape;118;p19"/>
          <p:cNvSpPr txBox="1"/>
          <p:nvPr>
            <p:ph idx="1" type="body"/>
          </p:nvPr>
        </p:nvSpPr>
        <p:spPr>
          <a:xfrm>
            <a:off x="609600" y="1030475"/>
            <a:ext cx="7924800" cy="5661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190500" lvl="0" marL="342900" rtl="0" algn="l">
              <a:spcBef>
                <a:spcPts val="0"/>
              </a:spcBef>
              <a:spcAft>
                <a:spcPts val="0"/>
              </a:spcAft>
              <a:buSzPts val="2400"/>
              <a:buNone/>
            </a:pPr>
            <a:r>
              <a:t/>
            </a:r>
            <a:endParaRPr/>
          </a:p>
          <a:p>
            <a:pPr indent="0" lvl="0" marL="0" rtl="0" algn="l">
              <a:spcBef>
                <a:spcPts val="0"/>
              </a:spcBef>
              <a:spcAft>
                <a:spcPts val="0"/>
              </a:spcAft>
              <a:buSzPts val="2400"/>
              <a:buNone/>
            </a:pPr>
            <a:r>
              <a:t/>
            </a:r>
            <a:endParaRPr/>
          </a:p>
          <a:p>
            <a:pPr indent="0" lvl="0" marL="0" rtl="0" algn="l">
              <a:spcBef>
                <a:spcPts val="0"/>
              </a:spcBef>
              <a:spcAft>
                <a:spcPts val="0"/>
              </a:spcAft>
              <a:buSzPts val="2400"/>
              <a:buNone/>
            </a:pPr>
            <a:r>
              <a:t/>
            </a:r>
            <a:endParaRPr sz="2100"/>
          </a:p>
          <a:p>
            <a:pPr indent="0" lvl="0" marL="0" rtl="0" algn="l">
              <a:spcBef>
                <a:spcPts val="0"/>
              </a:spcBef>
              <a:spcAft>
                <a:spcPts val="0"/>
              </a:spcAft>
              <a:buSzPts val="2400"/>
              <a:buNone/>
            </a:pPr>
            <a:r>
              <a:rPr lang="en-US" sz="2100">
                <a:solidFill>
                  <a:schemeClr val="dk1"/>
                </a:solidFill>
                <a:latin typeface="Merriweather"/>
                <a:ea typeface="Merriweather"/>
                <a:cs typeface="Merriweather"/>
                <a:sym typeface="Merriweather"/>
              </a:rPr>
              <a:t>Three parts</a:t>
            </a:r>
            <a:endParaRPr sz="2100">
              <a:solidFill>
                <a:schemeClr val="dk1"/>
              </a:solidFill>
              <a:latin typeface="Merriweather"/>
              <a:ea typeface="Merriweather"/>
              <a:cs typeface="Merriweather"/>
              <a:sym typeface="Merriweather"/>
            </a:endParaRPr>
          </a:p>
          <a:p>
            <a:pPr indent="-361950" lvl="0" marL="457200" rtl="0" algn="l">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Linear projection of Flatten Patches</a:t>
            </a:r>
            <a:endParaRPr sz="2100">
              <a:solidFill>
                <a:schemeClr val="dk1"/>
              </a:solidFill>
              <a:latin typeface="Merriweather"/>
              <a:ea typeface="Merriweather"/>
              <a:cs typeface="Merriweather"/>
              <a:sym typeface="Merriweather"/>
            </a:endParaRPr>
          </a:p>
          <a:p>
            <a:pPr indent="-361950" lvl="0" marL="457200" rtl="0" algn="l">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Transformer Encoder</a:t>
            </a:r>
            <a:endParaRPr sz="2100">
              <a:solidFill>
                <a:schemeClr val="dk1"/>
              </a:solidFill>
              <a:latin typeface="Merriweather"/>
              <a:ea typeface="Merriweather"/>
              <a:cs typeface="Merriweather"/>
              <a:sym typeface="Merriweather"/>
            </a:endParaRPr>
          </a:p>
          <a:p>
            <a:pPr indent="-361950" lvl="0" marL="457200" rtl="0" algn="l">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MLP Head</a:t>
            </a:r>
            <a:endParaRPr sz="2100">
              <a:solidFill>
                <a:schemeClr val="dk1"/>
              </a:solidFill>
              <a:latin typeface="Merriweather"/>
              <a:ea typeface="Merriweather"/>
              <a:cs typeface="Merriweather"/>
              <a:sym typeface="Merriweather"/>
            </a:endParaRPr>
          </a:p>
        </p:txBody>
      </p:sp>
      <p:sp>
        <p:nvSpPr>
          <p:cNvPr id="119" name="Google Shape;119;p19"/>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8/8/22</a:t>
            </a:r>
            <a:endParaRPr/>
          </a:p>
        </p:txBody>
      </p:sp>
      <p:sp>
        <p:nvSpPr>
          <p:cNvPr id="120" name="Google Shape;120;p19"/>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1" name="Google Shape;121;p19"/>
          <p:cNvPicPr preferRelativeResize="0"/>
          <p:nvPr/>
        </p:nvPicPr>
        <p:blipFill>
          <a:blip r:embed="rId3">
            <a:alphaModFix/>
          </a:blip>
          <a:stretch>
            <a:fillRect/>
          </a:stretch>
        </p:blipFill>
        <p:spPr>
          <a:xfrm>
            <a:off x="1743799" y="959125"/>
            <a:ext cx="5656424" cy="388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609600" y="762000"/>
            <a:ext cx="7924800" cy="6858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Linear Projection of Flatten Patches</a:t>
            </a:r>
            <a:endParaRPr/>
          </a:p>
        </p:txBody>
      </p:sp>
      <p:sp>
        <p:nvSpPr>
          <p:cNvPr id="128" name="Google Shape;128;p20"/>
          <p:cNvSpPr txBox="1"/>
          <p:nvPr>
            <p:ph idx="1" type="body"/>
          </p:nvPr>
        </p:nvSpPr>
        <p:spPr>
          <a:xfrm>
            <a:off x="609600" y="1350275"/>
            <a:ext cx="7924800" cy="5270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sz="2100">
              <a:solidFill>
                <a:schemeClr val="dk1"/>
              </a:solidFill>
              <a:latin typeface="Merriweather"/>
              <a:ea typeface="Merriweather"/>
              <a:cs typeface="Merriweather"/>
              <a:sym typeface="Merriweather"/>
            </a:endParaRPr>
          </a:p>
          <a:p>
            <a:pPr indent="-361950" lvl="0" marL="457200" rtl="0" algn="l">
              <a:spcBef>
                <a:spcPts val="36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Use a convolutional layer to divide </a:t>
            </a:r>
            <a:endParaRPr sz="2100">
              <a:solidFill>
                <a:schemeClr val="dk1"/>
              </a:solidFill>
              <a:latin typeface="Merriweather"/>
              <a:ea typeface="Merriweather"/>
              <a:cs typeface="Merriweather"/>
              <a:sym typeface="Merriweather"/>
            </a:endParaRPr>
          </a:p>
          <a:p>
            <a:pPr indent="0" lvl="0" marL="457200" rtl="0" algn="l">
              <a:spcBef>
                <a:spcPts val="360"/>
              </a:spcBef>
              <a:spcAft>
                <a:spcPts val="0"/>
              </a:spcAft>
              <a:buNone/>
            </a:pPr>
            <a:r>
              <a:rPr lang="en-US" sz="2100">
                <a:solidFill>
                  <a:schemeClr val="dk1"/>
                </a:solidFill>
                <a:latin typeface="Merriweather"/>
                <a:ea typeface="Merriweather"/>
                <a:cs typeface="Merriweather"/>
                <a:sym typeface="Merriweather"/>
              </a:rPr>
              <a:t>the image into patches</a:t>
            </a:r>
            <a:endParaRPr sz="2100">
              <a:solidFill>
                <a:schemeClr val="dk1"/>
              </a:solidFill>
              <a:latin typeface="Merriweather"/>
              <a:ea typeface="Merriweather"/>
              <a:cs typeface="Merriweather"/>
              <a:sym typeface="Merriweather"/>
            </a:endParaRPr>
          </a:p>
          <a:p>
            <a:pPr indent="-361950" lvl="0" marL="457200" rtl="0" algn="l">
              <a:spcBef>
                <a:spcPts val="36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Linearly map each patch to one-</a:t>
            </a:r>
            <a:endParaRPr sz="2100">
              <a:solidFill>
                <a:schemeClr val="dk1"/>
              </a:solidFill>
              <a:latin typeface="Merriweather"/>
              <a:ea typeface="Merriweather"/>
              <a:cs typeface="Merriweather"/>
              <a:sym typeface="Merriweather"/>
            </a:endParaRPr>
          </a:p>
          <a:p>
            <a:pPr indent="0" lvl="0" marL="457200" rtl="0" algn="l">
              <a:spcBef>
                <a:spcPts val="360"/>
              </a:spcBef>
              <a:spcAft>
                <a:spcPts val="0"/>
              </a:spcAft>
              <a:buNone/>
            </a:pPr>
            <a:r>
              <a:rPr lang="en-US" sz="2100">
                <a:solidFill>
                  <a:schemeClr val="dk1"/>
                </a:solidFill>
                <a:latin typeface="Merriweather"/>
                <a:ea typeface="Merriweather"/>
                <a:cs typeface="Merriweather"/>
                <a:sym typeface="Merriweather"/>
              </a:rPr>
              <a:t>dimensional vector(token)</a:t>
            </a:r>
            <a:endParaRPr sz="2100">
              <a:solidFill>
                <a:schemeClr val="dk1"/>
              </a:solidFill>
              <a:latin typeface="Merriweather"/>
              <a:ea typeface="Merriweather"/>
              <a:cs typeface="Merriweather"/>
              <a:sym typeface="Merriweather"/>
            </a:endParaRPr>
          </a:p>
          <a:p>
            <a:pPr indent="0" lvl="0" marL="457200" rtl="0" algn="l">
              <a:spcBef>
                <a:spcPts val="360"/>
              </a:spcBef>
              <a:spcAft>
                <a:spcPts val="0"/>
              </a:spcAft>
              <a:buNone/>
            </a:pPr>
            <a:r>
              <a:rPr lang="en-US" sz="2100">
                <a:solidFill>
                  <a:schemeClr val="dk1"/>
                </a:solidFill>
                <a:latin typeface="Merriweather"/>
                <a:ea typeface="Merriweather"/>
                <a:cs typeface="Merriweather"/>
                <a:sym typeface="Merriweather"/>
              </a:rPr>
              <a:t>concatenated with [class]token</a:t>
            </a:r>
            <a:endParaRPr sz="2100">
              <a:solidFill>
                <a:schemeClr val="dk1"/>
              </a:solidFill>
              <a:latin typeface="Merriweather"/>
              <a:ea typeface="Merriweather"/>
              <a:cs typeface="Merriweather"/>
              <a:sym typeface="Merriweather"/>
            </a:endParaRPr>
          </a:p>
          <a:p>
            <a:pPr indent="-361950" lvl="0" marL="457200" rtl="0" algn="l">
              <a:spcBef>
                <a:spcPts val="36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Position Embedding</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rPr lang="en-US" sz="2100">
                <a:solidFill>
                  <a:schemeClr val="dk1"/>
                </a:solidFill>
                <a:latin typeface="Merriweather"/>
                <a:ea typeface="Merriweather"/>
                <a:cs typeface="Merriweather"/>
                <a:sym typeface="Merriweather"/>
              </a:rPr>
              <a:t>	(Position Encoding in NLP)</a:t>
            </a:r>
            <a:endParaRPr sz="2100">
              <a:solidFill>
                <a:schemeClr val="dk1"/>
              </a:solidFill>
              <a:latin typeface="Merriweather"/>
              <a:ea typeface="Merriweather"/>
              <a:cs typeface="Merriweather"/>
              <a:sym typeface="Merriweather"/>
            </a:endParaRPr>
          </a:p>
          <a:p>
            <a:pPr indent="457200" lvl="0" marL="0" rtl="0" algn="l">
              <a:spcBef>
                <a:spcPts val="360"/>
              </a:spcBef>
              <a:spcAft>
                <a:spcPts val="0"/>
              </a:spcAft>
              <a:buNone/>
            </a:pPr>
            <a:r>
              <a:rPr lang="en-US" sz="2100">
                <a:solidFill>
                  <a:schemeClr val="dk1"/>
                </a:solidFill>
                <a:latin typeface="Merriweather"/>
                <a:ea typeface="Merriweather"/>
                <a:cs typeface="Merriweather"/>
                <a:sym typeface="Merriweather"/>
              </a:rPr>
              <a:t>Mark the position of a token in the </a:t>
            </a:r>
            <a:endParaRPr sz="2100">
              <a:solidFill>
                <a:schemeClr val="dk1"/>
              </a:solidFill>
              <a:latin typeface="Merriweather"/>
              <a:ea typeface="Merriweather"/>
              <a:cs typeface="Merriweather"/>
              <a:sym typeface="Merriweather"/>
            </a:endParaRPr>
          </a:p>
          <a:p>
            <a:pPr indent="457200" lvl="0" marL="0" rtl="0" algn="l">
              <a:spcBef>
                <a:spcPts val="360"/>
              </a:spcBef>
              <a:spcAft>
                <a:spcPts val="0"/>
              </a:spcAft>
              <a:buNone/>
            </a:pPr>
            <a:r>
              <a:rPr lang="en-US" sz="2100">
                <a:solidFill>
                  <a:schemeClr val="dk1"/>
                </a:solidFill>
                <a:latin typeface="Merriweather"/>
                <a:ea typeface="Merriweather"/>
                <a:cs typeface="Merriweather"/>
                <a:sym typeface="Merriweather"/>
              </a:rPr>
              <a:t>Sequence	</a:t>
            </a:r>
            <a:endParaRPr sz="2100">
              <a:solidFill>
                <a:schemeClr val="dk1"/>
              </a:solidFill>
              <a:latin typeface="Merriweather"/>
              <a:ea typeface="Merriweather"/>
              <a:cs typeface="Merriweather"/>
              <a:sym typeface="Merriweather"/>
            </a:endParaRPr>
          </a:p>
        </p:txBody>
      </p:sp>
      <p:sp>
        <p:nvSpPr>
          <p:cNvPr id="129" name="Google Shape;129;p20"/>
          <p:cNvSpPr txBox="1"/>
          <p:nvPr>
            <p:ph idx="12" type="sldNum"/>
          </p:nvPr>
        </p:nvSpPr>
        <p:spPr>
          <a:xfrm>
            <a:off x="8289925" y="0"/>
            <a:ext cx="854100" cy="304800"/>
          </a:xfrm>
          <a:prstGeom prst="rect">
            <a:avLst/>
          </a:prstGeom>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30" name="Google Shape;130;p20"/>
          <p:cNvPicPr preferRelativeResize="0"/>
          <p:nvPr/>
        </p:nvPicPr>
        <p:blipFill>
          <a:blip r:embed="rId3">
            <a:alphaModFix/>
          </a:blip>
          <a:stretch>
            <a:fillRect/>
          </a:stretch>
        </p:blipFill>
        <p:spPr>
          <a:xfrm>
            <a:off x="5784800" y="1428575"/>
            <a:ext cx="2749599" cy="5114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609600" y="422850"/>
            <a:ext cx="7924800" cy="717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Flow Chart of ViT</a:t>
            </a:r>
            <a:endParaRPr/>
          </a:p>
        </p:txBody>
      </p:sp>
      <p:sp>
        <p:nvSpPr>
          <p:cNvPr id="137" name="Google Shape;137;p21"/>
          <p:cNvSpPr txBox="1"/>
          <p:nvPr>
            <p:ph idx="1" type="body"/>
          </p:nvPr>
        </p:nvSpPr>
        <p:spPr>
          <a:xfrm>
            <a:off x="609600" y="1196300"/>
            <a:ext cx="7924800" cy="55674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100">
                <a:solidFill>
                  <a:srgbClr val="000000"/>
                </a:solidFill>
                <a:latin typeface="Merriweather"/>
                <a:ea typeface="Merriweather"/>
                <a:cs typeface="Merriweather"/>
                <a:sym typeface="Merriweather"/>
              </a:rPr>
              <a:t> </a:t>
            </a:r>
            <a:endParaRPr sz="2100">
              <a:solidFill>
                <a:srgbClr val="000000"/>
              </a:solidFill>
              <a:latin typeface="Merriweather"/>
              <a:ea typeface="Merriweather"/>
              <a:cs typeface="Merriweather"/>
              <a:sym typeface="Merriweather"/>
            </a:endParaRPr>
          </a:p>
        </p:txBody>
      </p:sp>
      <p:sp>
        <p:nvSpPr>
          <p:cNvPr id="138" name="Google Shape;138;p21"/>
          <p:cNvSpPr txBox="1"/>
          <p:nvPr>
            <p:ph idx="12" type="sldNum"/>
          </p:nvPr>
        </p:nvSpPr>
        <p:spPr>
          <a:xfrm>
            <a:off x="8289925" y="0"/>
            <a:ext cx="854100" cy="304800"/>
          </a:xfrm>
          <a:prstGeom prst="rect">
            <a:avLst/>
          </a:prstGeom>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39" name="Google Shape;139;p21"/>
          <p:cNvPicPr preferRelativeResize="0"/>
          <p:nvPr/>
        </p:nvPicPr>
        <p:blipFill>
          <a:blip r:embed="rId3">
            <a:alphaModFix/>
          </a:blip>
          <a:stretch>
            <a:fillRect/>
          </a:stretch>
        </p:blipFill>
        <p:spPr>
          <a:xfrm>
            <a:off x="1626936" y="951175"/>
            <a:ext cx="5890128" cy="5567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609600" y="605250"/>
            <a:ext cx="7924800" cy="6858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Limitations of the ViT</a:t>
            </a:r>
            <a:endParaRPr/>
          </a:p>
        </p:txBody>
      </p:sp>
      <p:sp>
        <p:nvSpPr>
          <p:cNvPr id="146" name="Google Shape;146;p22"/>
          <p:cNvSpPr txBox="1"/>
          <p:nvPr>
            <p:ph idx="1" type="body"/>
          </p:nvPr>
        </p:nvSpPr>
        <p:spPr>
          <a:xfrm>
            <a:off x="609600" y="1291050"/>
            <a:ext cx="7924800" cy="4962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sz="2100">
              <a:latin typeface="Merriweather"/>
              <a:ea typeface="Merriweather"/>
              <a:cs typeface="Merriweather"/>
              <a:sym typeface="Merriweather"/>
            </a:endParaRPr>
          </a:p>
          <a:p>
            <a:pPr indent="-361950" lvl="0" marL="457200" rtl="0" algn="l">
              <a:spcBef>
                <a:spcPts val="36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Need pre-trained</a:t>
            </a:r>
            <a:endParaRPr sz="2100">
              <a:solidFill>
                <a:schemeClr val="dk1"/>
              </a:solidFill>
              <a:latin typeface="Merriweather"/>
              <a:ea typeface="Merriweather"/>
              <a:cs typeface="Merriweather"/>
              <a:sym typeface="Merriweather"/>
            </a:endParaRPr>
          </a:p>
          <a:p>
            <a:pPr indent="-361950" lvl="0" marL="457200" rtl="0" algn="l">
              <a:spcBef>
                <a:spcPts val="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Large amount of calculation</a:t>
            </a:r>
            <a:endParaRPr sz="2100">
              <a:solidFill>
                <a:schemeClr val="dk1"/>
              </a:solidFill>
              <a:latin typeface="Merriweather"/>
              <a:ea typeface="Merriweather"/>
              <a:cs typeface="Merriweather"/>
              <a:sym typeface="Merriweather"/>
            </a:endParaRPr>
          </a:p>
          <a:p>
            <a:pPr indent="0" lvl="0" marL="457200" rtl="0" algn="l">
              <a:spcBef>
                <a:spcPts val="360"/>
              </a:spcBef>
              <a:spcAft>
                <a:spcPts val="0"/>
              </a:spcAft>
              <a:buNone/>
            </a:pPr>
            <a:r>
              <a:rPr i="1" lang="en-US" sz="1800">
                <a:solidFill>
                  <a:schemeClr val="dk1"/>
                </a:solidFill>
                <a:latin typeface="Merriweather"/>
                <a:ea typeface="Merriweather"/>
                <a:cs typeface="Merriweather"/>
                <a:sym typeface="Merriweather"/>
              </a:rPr>
              <a:t>the complexity is proportional to the square of tokens num</a:t>
            </a:r>
            <a:endParaRPr i="1" sz="1800">
              <a:solidFill>
                <a:schemeClr val="dk1"/>
              </a:solidFill>
              <a:latin typeface="Merriweather"/>
              <a:ea typeface="Merriweather"/>
              <a:cs typeface="Merriweather"/>
              <a:sym typeface="Merriweather"/>
            </a:endParaRPr>
          </a:p>
          <a:p>
            <a:pPr indent="-361950" lvl="0" marL="457200" rtl="0" algn="l">
              <a:spcBef>
                <a:spcPts val="36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Need more training data</a:t>
            </a:r>
            <a:endParaRPr sz="2100">
              <a:solidFill>
                <a:schemeClr val="dk1"/>
              </a:solidFill>
              <a:latin typeface="Merriweather"/>
              <a:ea typeface="Merriweather"/>
              <a:cs typeface="Merriweather"/>
              <a:sym typeface="Merriweather"/>
            </a:endParaRPr>
          </a:p>
          <a:p>
            <a:pPr indent="0" lvl="0" marL="457200" rtl="0" algn="l">
              <a:spcBef>
                <a:spcPts val="360"/>
              </a:spcBef>
              <a:spcAft>
                <a:spcPts val="0"/>
              </a:spcAft>
              <a:buNone/>
            </a:pPr>
            <a:r>
              <a:rPr i="1" lang="en-US" sz="1800">
                <a:solidFill>
                  <a:schemeClr val="dk1"/>
                </a:solidFill>
                <a:latin typeface="Merriweather"/>
                <a:ea typeface="Merriweather"/>
                <a:cs typeface="Merriweather"/>
                <a:sym typeface="Merriweather"/>
              </a:rPr>
              <a:t>weaker inductive-bias mechanism</a:t>
            </a:r>
            <a:endParaRPr sz="2100">
              <a:solidFill>
                <a:schemeClr val="dk1"/>
              </a:solidFill>
              <a:latin typeface="Merriweather"/>
              <a:ea typeface="Merriweather"/>
              <a:cs typeface="Merriweather"/>
              <a:sym typeface="Merriweather"/>
            </a:endParaRPr>
          </a:p>
          <a:p>
            <a:pPr indent="-361950" lvl="0" marL="457200" rtl="0" algn="l">
              <a:spcBef>
                <a:spcPts val="360"/>
              </a:spcBef>
              <a:spcAft>
                <a:spcPts val="0"/>
              </a:spcAft>
              <a:buClr>
                <a:schemeClr val="dk1"/>
              </a:buClr>
              <a:buSzPts val="2100"/>
              <a:buFont typeface="Merriweather"/>
              <a:buChar char="●"/>
            </a:pPr>
            <a:r>
              <a:rPr lang="en-US" sz="2100">
                <a:solidFill>
                  <a:schemeClr val="dk1"/>
                </a:solidFill>
                <a:latin typeface="Merriweather"/>
                <a:ea typeface="Merriweather"/>
                <a:cs typeface="Merriweather"/>
                <a:sym typeface="Merriweather"/>
              </a:rPr>
              <a:t>A large number of parameters</a:t>
            </a:r>
            <a:endParaRPr sz="2100">
              <a:solidFill>
                <a:schemeClr val="dk1"/>
              </a:solidFill>
              <a:latin typeface="Merriweather"/>
              <a:ea typeface="Merriweather"/>
              <a:cs typeface="Merriweather"/>
              <a:sym typeface="Merriweather"/>
            </a:endParaRPr>
          </a:p>
          <a:p>
            <a:pPr indent="0" lvl="0" marL="457200" rtl="0" algn="l">
              <a:spcBef>
                <a:spcPts val="360"/>
              </a:spcBef>
              <a:spcAft>
                <a:spcPts val="0"/>
              </a:spcAft>
              <a:buNone/>
            </a:pPr>
            <a:r>
              <a:rPr i="1" lang="en-US" sz="1800">
                <a:solidFill>
                  <a:schemeClr val="dk1"/>
                </a:solidFill>
                <a:latin typeface="Merriweather"/>
                <a:ea typeface="Merriweather"/>
                <a:cs typeface="Merriweather"/>
                <a:sym typeface="Merriweather"/>
              </a:rPr>
              <a:t>more than 50M </a:t>
            </a:r>
            <a:endParaRPr sz="2100">
              <a:solidFill>
                <a:schemeClr val="dk1"/>
              </a:solidFill>
              <a:latin typeface="Merriweather"/>
              <a:ea typeface="Merriweather"/>
              <a:cs typeface="Merriweather"/>
              <a:sym typeface="Merriweather"/>
            </a:endParaRPr>
          </a:p>
          <a:p>
            <a:pPr indent="0" lvl="0" marL="0" rtl="0" algn="l">
              <a:spcBef>
                <a:spcPts val="360"/>
              </a:spcBef>
              <a:spcAft>
                <a:spcPts val="0"/>
              </a:spcAft>
              <a:buNone/>
            </a:pPr>
            <a:r>
              <a:t/>
            </a:r>
            <a:endParaRPr sz="2100">
              <a:solidFill>
                <a:schemeClr val="dk1"/>
              </a:solidFill>
              <a:latin typeface="Merriweather"/>
              <a:ea typeface="Merriweather"/>
              <a:cs typeface="Merriweather"/>
              <a:sym typeface="Merriweather"/>
            </a:endParaRPr>
          </a:p>
        </p:txBody>
      </p:sp>
      <p:sp>
        <p:nvSpPr>
          <p:cNvPr id="147" name="Google Shape;147;p22"/>
          <p:cNvSpPr txBox="1"/>
          <p:nvPr>
            <p:ph idx="12" type="sldNum"/>
          </p:nvPr>
        </p:nvSpPr>
        <p:spPr>
          <a:xfrm>
            <a:off x="8289925" y="0"/>
            <a:ext cx="854100" cy="304800"/>
          </a:xfrm>
          <a:prstGeom prst="rect">
            <a:avLst/>
          </a:prstGeom>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539552" y="620688"/>
            <a:ext cx="79248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Architecture</a:t>
            </a:r>
            <a:endParaRPr/>
          </a:p>
        </p:txBody>
      </p:sp>
      <p:sp>
        <p:nvSpPr>
          <p:cNvPr id="154" name="Google Shape;154;p23"/>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Header</a:t>
            </a:r>
            <a:endParaRPr/>
          </a:p>
        </p:txBody>
      </p:sp>
      <p:sp>
        <p:nvSpPr>
          <p:cNvPr id="155" name="Google Shape;155;p23"/>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8/8/22</a:t>
            </a:r>
            <a:endParaRPr/>
          </a:p>
        </p:txBody>
      </p:sp>
      <p:sp>
        <p:nvSpPr>
          <p:cNvPr id="156" name="Google Shape;156;p23"/>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57" name="Google Shape;157;p23"/>
          <p:cNvSpPr txBox="1"/>
          <p:nvPr/>
        </p:nvSpPr>
        <p:spPr>
          <a:xfrm>
            <a:off x="463624" y="1637184"/>
            <a:ext cx="8284840" cy="40240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Overview of the architecture</a:t>
            </a:r>
            <a:endParaRPr/>
          </a:p>
        </p:txBody>
      </p:sp>
      <p:pic>
        <p:nvPicPr>
          <p:cNvPr id="158" name="Google Shape;158;p23"/>
          <p:cNvPicPr preferRelativeResize="0"/>
          <p:nvPr/>
        </p:nvPicPr>
        <p:blipFill>
          <a:blip r:embed="rId3">
            <a:alphaModFix/>
          </a:blip>
          <a:stretch>
            <a:fillRect/>
          </a:stretch>
        </p:blipFill>
        <p:spPr>
          <a:xfrm>
            <a:off x="296950" y="2168650"/>
            <a:ext cx="8618198" cy="2377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